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8" r:id="rId2"/>
    <p:sldId id="281" r:id="rId3"/>
    <p:sldId id="308" r:id="rId4"/>
    <p:sldId id="309" r:id="rId5"/>
    <p:sldId id="311" r:id="rId6"/>
    <p:sldId id="312" r:id="rId7"/>
    <p:sldId id="314" r:id="rId8"/>
    <p:sldId id="315" r:id="rId9"/>
    <p:sldId id="326" r:id="rId10"/>
    <p:sldId id="317" r:id="rId11"/>
    <p:sldId id="318" r:id="rId12"/>
    <p:sldId id="323" r:id="rId13"/>
    <p:sldId id="320" r:id="rId14"/>
    <p:sldId id="321" r:id="rId15"/>
    <p:sldId id="322"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458" autoAdjust="0"/>
  </p:normalViewPr>
  <p:slideViewPr>
    <p:cSldViewPr snapToGrid="0">
      <p:cViewPr varScale="1">
        <p:scale>
          <a:sx n="97" d="100"/>
          <a:sy n="97" d="100"/>
        </p:scale>
        <p:origin x="1110"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1956"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851649341137946E-2"/>
          <c:y val="0.12356375869621559"/>
          <c:w val="0.91148350658862054"/>
          <c:h val="0.72162543087515296"/>
        </c:manualLayout>
      </c:layout>
      <c:barChart>
        <c:barDir val="col"/>
        <c:grouping val="clustered"/>
        <c:varyColors val="0"/>
        <c:ser>
          <c:idx val="0"/>
          <c:order val="0"/>
          <c:tx>
            <c:strRef>
              <c:f>Sheet1!$B$1</c:f>
              <c:strCache>
                <c:ptCount val="1"/>
                <c:pt idx="0">
                  <c:v>Literacy levels (N=253)</c:v>
                </c:pt>
              </c:strCache>
            </c:strRef>
          </c:tx>
          <c:spPr>
            <a:solidFill>
              <a:schemeClr val="accent1"/>
            </a:solidFill>
            <a:ln>
              <a:noFill/>
            </a:ln>
            <a:effectLst/>
          </c:spPr>
          <c:invertIfNegative val="0"/>
          <c:dLbls>
            <c:dLbl>
              <c:idx val="0"/>
              <c:layout>
                <c:manualLayout>
                  <c:x val="0"/>
                  <c:y val="2.06889965286877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51-4430-9BB7-5A721EEE97BD}"/>
                </c:ext>
              </c:extLst>
            </c:dLbl>
            <c:dLbl>
              <c:idx val="1"/>
              <c:layout>
                <c:manualLayout>
                  <c:x val="0"/>
                  <c:y val="2.5861245660859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51-4430-9BB7-5A721EEE97BD}"/>
                </c:ext>
              </c:extLst>
            </c:dLbl>
            <c:dLbl>
              <c:idx val="2"/>
              <c:layout>
                <c:manualLayout>
                  <c:x val="-7.1295468006731641E-17"/>
                  <c:y val="1.55167473965157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51-4430-9BB7-5A721EEE97BD}"/>
                </c:ext>
              </c:extLst>
            </c:dLbl>
            <c:dLbl>
              <c:idx val="3"/>
              <c:layout>
                <c:manualLayout>
                  <c:x val="0"/>
                  <c:y val="1.29306228304298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51-4430-9BB7-5A721EEE97BD}"/>
                </c:ext>
              </c:extLst>
            </c:dLbl>
            <c:dLbl>
              <c:idx val="4"/>
              <c:layout>
                <c:manualLayout>
                  <c:x val="-1.4259093601346328E-16"/>
                  <c:y val="1.55167473965158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51-4430-9BB7-5A721EEE97BD}"/>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Pre reading L1</c:v>
                </c:pt>
                <c:pt idx="1">
                  <c:v>Reading L1</c:v>
                </c:pt>
                <c:pt idx="2">
                  <c:v>Reading L2</c:v>
                </c:pt>
                <c:pt idx="3">
                  <c:v>Reading L3</c:v>
                </c:pt>
                <c:pt idx="4">
                  <c:v>Reading L4</c:v>
                </c:pt>
              </c:strCache>
            </c:strRef>
          </c:cat>
          <c:val>
            <c:numRef>
              <c:f>Sheet1!$B$2:$B$6</c:f>
              <c:numCache>
                <c:formatCode>0.0</c:formatCode>
                <c:ptCount val="5"/>
                <c:pt idx="0">
                  <c:v>26.88</c:v>
                </c:pt>
                <c:pt idx="1">
                  <c:v>8.6999999999999993</c:v>
                </c:pt>
                <c:pt idx="2">
                  <c:v>26.09</c:v>
                </c:pt>
                <c:pt idx="3">
                  <c:v>36.36</c:v>
                </c:pt>
                <c:pt idx="4">
                  <c:v>1.98</c:v>
                </c:pt>
              </c:numCache>
            </c:numRef>
          </c:val>
          <c:extLst>
            <c:ext xmlns:c16="http://schemas.microsoft.com/office/drawing/2014/chart" uri="{C3380CC4-5D6E-409C-BE32-E72D297353CC}">
              <c16:uniqueId val="{00000000-F1A6-489B-8656-1C169DFE5A79}"/>
            </c:ext>
          </c:extLst>
        </c:ser>
        <c:dLbls>
          <c:showLegendKey val="0"/>
          <c:showVal val="0"/>
          <c:showCatName val="0"/>
          <c:showSerName val="0"/>
          <c:showPercent val="0"/>
          <c:showBubbleSize val="0"/>
        </c:dLbls>
        <c:gapWidth val="219"/>
        <c:overlap val="-27"/>
        <c:axId val="489159856"/>
        <c:axId val="317403240"/>
      </c:barChart>
      <c:catAx>
        <c:axId val="48915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17403240"/>
        <c:crosses val="autoZero"/>
        <c:auto val="1"/>
        <c:lblAlgn val="ctr"/>
        <c:lblOffset val="100"/>
        <c:noMultiLvlLbl val="0"/>
      </c:catAx>
      <c:valAx>
        <c:axId val="3174032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89159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Numeracy level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1AA-4127-A793-B8FFC47F3A1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1AA-4127-A793-B8FFC47F3A1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1AA-4127-A793-B8FFC47F3A1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1AA-4127-A793-B8FFC47F3A17}"/>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PRE-1 Level (44)</c:v>
                </c:pt>
                <c:pt idx="1">
                  <c:v>NUM-LEVEL 1 (156)</c:v>
                </c:pt>
                <c:pt idx="2">
                  <c:v>NUM-LEVEL 2 (41)</c:v>
                </c:pt>
                <c:pt idx="3">
                  <c:v>NUM-LEVEL 3+ (12)</c:v>
                </c:pt>
              </c:strCache>
            </c:strRef>
          </c:cat>
          <c:val>
            <c:numRef>
              <c:f>Sheet1!$B$2:$B$5</c:f>
              <c:numCache>
                <c:formatCode>General</c:formatCode>
                <c:ptCount val="4"/>
                <c:pt idx="0">
                  <c:v>17</c:v>
                </c:pt>
                <c:pt idx="1">
                  <c:v>62</c:v>
                </c:pt>
                <c:pt idx="2">
                  <c:v>16</c:v>
                </c:pt>
                <c:pt idx="3">
                  <c:v>5</c:v>
                </c:pt>
              </c:numCache>
            </c:numRef>
          </c:val>
          <c:extLst>
            <c:ext xmlns:c16="http://schemas.microsoft.com/office/drawing/2014/chart" uri="{C3380CC4-5D6E-409C-BE32-E72D297353CC}">
              <c16:uniqueId val="{00000000-504F-4C04-9ACC-36D0F8466BF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In school</c:v>
                </c:pt>
              </c:strCache>
            </c:strRef>
          </c:tx>
          <c:spPr>
            <a:solidFill>
              <a:schemeClr val="accent1"/>
            </a:solidFill>
            <a:ln>
              <a:noFill/>
            </a:ln>
            <a:effectLst/>
          </c:spPr>
          <c:invertIfNegative val="0"/>
          <c:dLbls>
            <c:dLbl>
              <c:idx val="0"/>
              <c:layout>
                <c:manualLayout>
                  <c:x val="-9.7979672892583632E-3"/>
                  <c:y val="2.44990176608306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FF-4D50-8577-2D4C44EA91FB}"/>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Pre-Literacy level 1</c:v>
                </c:pt>
                <c:pt idx="1">
                  <c:v>Literacy Level 1</c:v>
                </c:pt>
                <c:pt idx="2">
                  <c:v>Literacy Level 2</c:v>
                </c:pt>
                <c:pt idx="3">
                  <c:v>Literacy Level 3&amp;4</c:v>
                </c:pt>
              </c:strCache>
            </c:strRef>
          </c:cat>
          <c:val>
            <c:numRef>
              <c:f>Sheet1!$B$2:$E$2</c:f>
              <c:numCache>
                <c:formatCode>0</c:formatCode>
                <c:ptCount val="4"/>
                <c:pt idx="0">
                  <c:v>17.899999999999999</c:v>
                </c:pt>
                <c:pt idx="1">
                  <c:v>9.1999999999999993</c:v>
                </c:pt>
                <c:pt idx="2">
                  <c:v>28.3</c:v>
                </c:pt>
                <c:pt idx="3">
                  <c:v>44.6</c:v>
                </c:pt>
              </c:numCache>
            </c:numRef>
          </c:val>
          <c:extLst>
            <c:ext xmlns:c16="http://schemas.microsoft.com/office/drawing/2014/chart" uri="{C3380CC4-5D6E-409C-BE32-E72D297353CC}">
              <c16:uniqueId val="{00000000-F3A2-4F7C-88C1-C21165CB7889}"/>
            </c:ext>
          </c:extLst>
        </c:ser>
        <c:ser>
          <c:idx val="1"/>
          <c:order val="1"/>
          <c:tx>
            <c:strRef>
              <c:f>Sheet1!$A$3</c:f>
              <c:strCache>
                <c:ptCount val="1"/>
                <c:pt idx="0">
                  <c:v>Out of school</c:v>
                </c:pt>
              </c:strCache>
            </c:strRef>
          </c:tx>
          <c:spPr>
            <a:solidFill>
              <a:schemeClr val="accent2"/>
            </a:solidFill>
            <a:ln>
              <a:noFill/>
            </a:ln>
            <a:effectLst/>
          </c:spPr>
          <c:invertIfNegative val="0"/>
          <c:dLbls>
            <c:dLbl>
              <c:idx val="0"/>
              <c:layout>
                <c:manualLayout>
                  <c:x val="-1.7146359706324735E-2"/>
                  <c:y val="5.247071022286291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FF-4D50-8577-2D4C44EA91FB}"/>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Pre-Literacy level 1</c:v>
                </c:pt>
                <c:pt idx="1">
                  <c:v>Literacy Level 1</c:v>
                </c:pt>
                <c:pt idx="2">
                  <c:v>Literacy Level 2</c:v>
                </c:pt>
                <c:pt idx="3">
                  <c:v>Literacy Level 3&amp;4</c:v>
                </c:pt>
              </c:strCache>
            </c:strRef>
          </c:cat>
          <c:val>
            <c:numRef>
              <c:f>Sheet1!$B$3:$E$3</c:f>
              <c:numCache>
                <c:formatCode>0</c:formatCode>
                <c:ptCount val="4"/>
                <c:pt idx="0">
                  <c:v>50.7</c:v>
                </c:pt>
                <c:pt idx="1">
                  <c:v>7.2</c:v>
                </c:pt>
                <c:pt idx="2">
                  <c:v>20.3</c:v>
                </c:pt>
                <c:pt idx="3">
                  <c:v>21.7</c:v>
                </c:pt>
              </c:numCache>
            </c:numRef>
          </c:val>
          <c:extLst>
            <c:ext xmlns:c16="http://schemas.microsoft.com/office/drawing/2014/chart" uri="{C3380CC4-5D6E-409C-BE32-E72D297353CC}">
              <c16:uniqueId val="{00000001-F3A2-4F7C-88C1-C21165CB7889}"/>
            </c:ext>
          </c:extLst>
        </c:ser>
        <c:dLbls>
          <c:showLegendKey val="0"/>
          <c:showVal val="0"/>
          <c:showCatName val="0"/>
          <c:showSerName val="0"/>
          <c:showPercent val="0"/>
          <c:showBubbleSize val="0"/>
        </c:dLbls>
        <c:gapWidth val="219"/>
        <c:overlap val="-27"/>
        <c:axId val="317404024"/>
        <c:axId val="317405200"/>
      </c:barChart>
      <c:catAx>
        <c:axId val="317404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17405200"/>
        <c:crosses val="autoZero"/>
        <c:auto val="1"/>
        <c:lblAlgn val="ctr"/>
        <c:lblOffset val="100"/>
        <c:noMultiLvlLbl val="0"/>
      </c:catAx>
      <c:valAx>
        <c:axId val="317405200"/>
        <c:scaling>
          <c:orientation val="minMax"/>
          <c:max val="100"/>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17404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In school</c:v>
                </c:pt>
              </c:strCache>
            </c:strRef>
          </c:tx>
          <c:spPr>
            <a:solidFill>
              <a:schemeClr val="accent1"/>
            </a:solidFill>
            <a:ln>
              <a:noFill/>
            </a:ln>
            <a:effectLst/>
          </c:spPr>
          <c:invertIfNegative val="0"/>
          <c:dLbls>
            <c:dLbl>
              <c:idx val="0"/>
              <c:layout>
                <c:manualLayout>
                  <c:x val="-1.1760139091887615E-2"/>
                  <c:y val="1.93395994505725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B2-4C1A-A31D-BFBC03DDD9FA}"/>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Pre-Numeracy Level 1</c:v>
                </c:pt>
                <c:pt idx="1">
                  <c:v>Numeracy Level 1</c:v>
                </c:pt>
                <c:pt idx="2">
                  <c:v>Numeracy Level 2</c:v>
                </c:pt>
                <c:pt idx="3">
                  <c:v>Numeracy Level 3</c:v>
                </c:pt>
              </c:strCache>
            </c:strRef>
          </c:cat>
          <c:val>
            <c:numRef>
              <c:f>Sheet1!$B$2:$E$2</c:f>
              <c:numCache>
                <c:formatCode>General</c:formatCode>
                <c:ptCount val="4"/>
                <c:pt idx="0">
                  <c:v>8.6999999999999993</c:v>
                </c:pt>
                <c:pt idx="1">
                  <c:v>67.400000000000006</c:v>
                </c:pt>
                <c:pt idx="2">
                  <c:v>19</c:v>
                </c:pt>
                <c:pt idx="3">
                  <c:v>4.9000000000000004</c:v>
                </c:pt>
              </c:numCache>
            </c:numRef>
          </c:val>
          <c:extLst>
            <c:ext xmlns:c16="http://schemas.microsoft.com/office/drawing/2014/chart" uri="{C3380CC4-5D6E-409C-BE32-E72D297353CC}">
              <c16:uniqueId val="{00000000-9C47-4F02-81CB-EFE738EB4A79}"/>
            </c:ext>
          </c:extLst>
        </c:ser>
        <c:ser>
          <c:idx val="1"/>
          <c:order val="1"/>
          <c:tx>
            <c:strRef>
              <c:f>Sheet1!$A$3</c:f>
              <c:strCache>
                <c:ptCount val="1"/>
                <c:pt idx="0">
                  <c:v>Out of school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Pre-Numeracy Level 1</c:v>
                </c:pt>
                <c:pt idx="1">
                  <c:v>Numeracy Level 1</c:v>
                </c:pt>
                <c:pt idx="2">
                  <c:v>Numeracy Level 2</c:v>
                </c:pt>
                <c:pt idx="3">
                  <c:v>Numeracy Level 3</c:v>
                </c:pt>
              </c:strCache>
            </c:strRef>
          </c:cat>
          <c:val>
            <c:numRef>
              <c:f>Sheet1!$B$3:$E$3</c:f>
              <c:numCache>
                <c:formatCode>General</c:formatCode>
                <c:ptCount val="4"/>
                <c:pt idx="0">
                  <c:v>40.6</c:v>
                </c:pt>
                <c:pt idx="1">
                  <c:v>46.4</c:v>
                </c:pt>
                <c:pt idx="2">
                  <c:v>8.6999999999999993</c:v>
                </c:pt>
                <c:pt idx="3">
                  <c:v>4.3</c:v>
                </c:pt>
              </c:numCache>
            </c:numRef>
          </c:val>
          <c:extLst>
            <c:ext xmlns:c16="http://schemas.microsoft.com/office/drawing/2014/chart" uri="{C3380CC4-5D6E-409C-BE32-E72D297353CC}">
              <c16:uniqueId val="{00000001-9C47-4F02-81CB-EFE738EB4A79}"/>
            </c:ext>
          </c:extLst>
        </c:ser>
        <c:dLbls>
          <c:showLegendKey val="0"/>
          <c:showVal val="0"/>
          <c:showCatName val="0"/>
          <c:showSerName val="0"/>
          <c:showPercent val="0"/>
          <c:showBubbleSize val="0"/>
        </c:dLbls>
        <c:gapWidth val="219"/>
        <c:overlap val="-27"/>
        <c:axId val="316801528"/>
        <c:axId val="316804272"/>
      </c:barChart>
      <c:catAx>
        <c:axId val="316801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16804272"/>
        <c:crosses val="autoZero"/>
        <c:auto val="1"/>
        <c:lblAlgn val="ctr"/>
        <c:lblOffset val="100"/>
        <c:noMultiLvlLbl val="0"/>
      </c:catAx>
      <c:valAx>
        <c:axId val="316804272"/>
        <c:scaling>
          <c:orientation val="minMax"/>
          <c:max val="1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16801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P2-P4</c:v>
                </c:pt>
              </c:strCache>
            </c:strRef>
          </c:tx>
          <c:spPr>
            <a:solidFill>
              <a:schemeClr val="accent1"/>
            </a:solidFill>
            <a:ln>
              <a:noFill/>
            </a:ln>
            <a:effectLst/>
          </c:spPr>
          <c:invertIfNegative val="0"/>
          <c:dLbls>
            <c:dLbl>
              <c:idx val="0"/>
              <c:layout>
                <c:manualLayout>
                  <c:x val="-2.2777597586310121E-17"/>
                  <c:y val="2.51006124450615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B0-4360-B551-2FF3A88B219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Pre-Literacy level 1</c:v>
                </c:pt>
                <c:pt idx="1">
                  <c:v>Literacy Level 1</c:v>
                </c:pt>
                <c:pt idx="2">
                  <c:v>Literacy Level 2</c:v>
                </c:pt>
                <c:pt idx="3">
                  <c:v>Literacy Level 3&amp;4</c:v>
                </c:pt>
              </c:strCache>
            </c:strRef>
          </c:cat>
          <c:val>
            <c:numRef>
              <c:f>Sheet1!$B$2:$E$2</c:f>
              <c:numCache>
                <c:formatCode>0</c:formatCode>
                <c:ptCount val="4"/>
                <c:pt idx="0">
                  <c:v>63.6</c:v>
                </c:pt>
                <c:pt idx="1">
                  <c:v>4.5</c:v>
                </c:pt>
                <c:pt idx="2">
                  <c:v>13.6</c:v>
                </c:pt>
                <c:pt idx="3">
                  <c:v>18.2</c:v>
                </c:pt>
              </c:numCache>
            </c:numRef>
          </c:val>
          <c:extLst>
            <c:ext xmlns:c16="http://schemas.microsoft.com/office/drawing/2014/chart" uri="{C3380CC4-5D6E-409C-BE32-E72D297353CC}">
              <c16:uniqueId val="{00000000-30E1-4C60-BD22-F6AFE6DC8AB7}"/>
            </c:ext>
          </c:extLst>
        </c:ser>
        <c:ser>
          <c:idx val="1"/>
          <c:order val="1"/>
          <c:tx>
            <c:strRef>
              <c:f>Sheet1!$A$3</c:f>
              <c:strCache>
                <c:ptCount val="1"/>
                <c:pt idx="0">
                  <c:v>P5-P7</c:v>
                </c:pt>
              </c:strCache>
            </c:strRef>
          </c:tx>
          <c:spPr>
            <a:solidFill>
              <a:schemeClr val="accent2"/>
            </a:solidFill>
            <a:ln>
              <a:noFill/>
            </a:ln>
            <a:effectLst/>
          </c:spPr>
          <c:invertIfNegative val="0"/>
          <c:dLbls>
            <c:dLbl>
              <c:idx val="0"/>
              <c:layout>
                <c:manualLayout>
                  <c:x val="-9.9394301302085132E-3"/>
                  <c:y val="2.51006124450615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B0-4360-B551-2FF3A88B219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Pre-Literacy level 1</c:v>
                </c:pt>
                <c:pt idx="1">
                  <c:v>Literacy Level 1</c:v>
                </c:pt>
                <c:pt idx="2">
                  <c:v>Literacy Level 2</c:v>
                </c:pt>
                <c:pt idx="3">
                  <c:v>Literacy Level 3&amp;4</c:v>
                </c:pt>
              </c:strCache>
            </c:strRef>
          </c:cat>
          <c:val>
            <c:numRef>
              <c:f>Sheet1!$B$3:$E$3</c:f>
              <c:numCache>
                <c:formatCode>0</c:formatCode>
                <c:ptCount val="4"/>
                <c:pt idx="0">
                  <c:v>56.7</c:v>
                </c:pt>
                <c:pt idx="1">
                  <c:v>17.899999999999999</c:v>
                </c:pt>
                <c:pt idx="2">
                  <c:v>16.399999999999999</c:v>
                </c:pt>
                <c:pt idx="3">
                  <c:v>9</c:v>
                </c:pt>
              </c:numCache>
            </c:numRef>
          </c:val>
          <c:extLst>
            <c:ext xmlns:c16="http://schemas.microsoft.com/office/drawing/2014/chart" uri="{C3380CC4-5D6E-409C-BE32-E72D297353CC}">
              <c16:uniqueId val="{00000001-30E1-4C60-BD22-F6AFE6DC8AB7}"/>
            </c:ext>
          </c:extLst>
        </c:ser>
        <c:ser>
          <c:idx val="2"/>
          <c:order val="2"/>
          <c:tx>
            <c:strRef>
              <c:f>Sheet1!$A$4</c:f>
              <c:strCache>
                <c:ptCount val="1"/>
                <c:pt idx="0">
                  <c:v>S1-S4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Pre-Literacy level 1</c:v>
                </c:pt>
                <c:pt idx="1">
                  <c:v>Literacy Level 1</c:v>
                </c:pt>
                <c:pt idx="2">
                  <c:v>Literacy Level 2</c:v>
                </c:pt>
                <c:pt idx="3">
                  <c:v>Literacy Level 3&amp;4</c:v>
                </c:pt>
              </c:strCache>
            </c:strRef>
          </c:cat>
          <c:val>
            <c:numRef>
              <c:f>Sheet1!$B$4:$E$4</c:f>
              <c:numCache>
                <c:formatCode>0</c:formatCode>
                <c:ptCount val="4"/>
                <c:pt idx="0">
                  <c:v>9.4</c:v>
                </c:pt>
                <c:pt idx="1">
                  <c:v>5</c:v>
                </c:pt>
                <c:pt idx="2">
                  <c:v>34.5</c:v>
                </c:pt>
                <c:pt idx="3">
                  <c:v>51.1</c:v>
                </c:pt>
              </c:numCache>
            </c:numRef>
          </c:val>
          <c:extLst>
            <c:ext xmlns:c16="http://schemas.microsoft.com/office/drawing/2014/chart" uri="{C3380CC4-5D6E-409C-BE32-E72D297353CC}">
              <c16:uniqueId val="{00000002-30E1-4C60-BD22-F6AFE6DC8AB7}"/>
            </c:ext>
          </c:extLst>
        </c:ser>
        <c:ser>
          <c:idx val="3"/>
          <c:order val="3"/>
          <c:tx>
            <c:strRef>
              <c:f>Sheet1!$A$5</c:f>
              <c:strCache>
                <c:ptCount val="1"/>
                <c:pt idx="0">
                  <c:v>S5+</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Pre-Literacy level 1</c:v>
                </c:pt>
                <c:pt idx="1">
                  <c:v>Literacy Level 1</c:v>
                </c:pt>
                <c:pt idx="2">
                  <c:v>Literacy Level 2</c:v>
                </c:pt>
                <c:pt idx="3">
                  <c:v>Literacy Level 3&amp;4</c:v>
                </c:pt>
              </c:strCache>
            </c:strRef>
          </c:cat>
          <c:val>
            <c:numRef>
              <c:f>Sheet1!$B$5:$E$5</c:f>
              <c:numCache>
                <c:formatCode>0</c:formatCode>
                <c:ptCount val="4"/>
                <c:pt idx="0">
                  <c:v>8.6999999999999993</c:v>
                </c:pt>
                <c:pt idx="1">
                  <c:v>4.3</c:v>
                </c:pt>
                <c:pt idx="2">
                  <c:v>17.399999999999999</c:v>
                </c:pt>
                <c:pt idx="3">
                  <c:v>69.599999999999994</c:v>
                </c:pt>
              </c:numCache>
            </c:numRef>
          </c:val>
          <c:extLst>
            <c:ext xmlns:c16="http://schemas.microsoft.com/office/drawing/2014/chart" uri="{C3380CC4-5D6E-409C-BE32-E72D297353CC}">
              <c16:uniqueId val="{00000003-30E1-4C60-BD22-F6AFE6DC8AB7}"/>
            </c:ext>
          </c:extLst>
        </c:ser>
        <c:dLbls>
          <c:showLegendKey val="0"/>
          <c:showVal val="0"/>
          <c:showCatName val="0"/>
          <c:showSerName val="0"/>
          <c:showPercent val="0"/>
          <c:showBubbleSize val="0"/>
        </c:dLbls>
        <c:gapWidth val="49"/>
        <c:overlap val="3"/>
        <c:axId val="231586488"/>
        <c:axId val="231583744"/>
      </c:barChart>
      <c:catAx>
        <c:axId val="231586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31583744"/>
        <c:crosses val="autoZero"/>
        <c:auto val="1"/>
        <c:lblAlgn val="ctr"/>
        <c:lblOffset val="100"/>
        <c:noMultiLvlLbl val="0"/>
      </c:catAx>
      <c:valAx>
        <c:axId val="2315837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1586488"/>
        <c:crosses val="autoZero"/>
        <c:crossBetween val="between"/>
      </c:valAx>
      <c:spPr>
        <a:noFill/>
        <a:ln>
          <a:noFill/>
        </a:ln>
        <a:effectLst/>
      </c:spPr>
    </c:plotArea>
    <c:legend>
      <c:legendPos val="b"/>
      <c:layout>
        <c:manualLayout>
          <c:xMode val="edge"/>
          <c:yMode val="edge"/>
          <c:x val="0.22249722554259357"/>
          <c:y val="0.91494115336568738"/>
          <c:w val="0.63649261055648365"/>
          <c:h val="6.57739957198766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P2-P4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Pre-Numeracy Level 1</c:v>
                </c:pt>
                <c:pt idx="1">
                  <c:v>Numeracy Level 1</c:v>
                </c:pt>
                <c:pt idx="2">
                  <c:v>Numeracy Level 2</c:v>
                </c:pt>
                <c:pt idx="3">
                  <c:v>Numeracy Level 3</c:v>
                </c:pt>
              </c:strCache>
            </c:strRef>
          </c:cat>
          <c:val>
            <c:numRef>
              <c:f>Sheet1!$B$2:$E$2</c:f>
              <c:numCache>
                <c:formatCode>0</c:formatCode>
                <c:ptCount val="4"/>
                <c:pt idx="0">
                  <c:v>50</c:v>
                </c:pt>
                <c:pt idx="1">
                  <c:v>45.5</c:v>
                </c:pt>
                <c:pt idx="2">
                  <c:v>4.5</c:v>
                </c:pt>
                <c:pt idx="3">
                  <c:v>0</c:v>
                </c:pt>
              </c:numCache>
            </c:numRef>
          </c:val>
          <c:extLst>
            <c:ext xmlns:c16="http://schemas.microsoft.com/office/drawing/2014/chart" uri="{C3380CC4-5D6E-409C-BE32-E72D297353CC}">
              <c16:uniqueId val="{00000000-1C7F-4359-8630-D8EE3AF04388}"/>
            </c:ext>
          </c:extLst>
        </c:ser>
        <c:ser>
          <c:idx val="1"/>
          <c:order val="1"/>
          <c:tx>
            <c:strRef>
              <c:f>Sheet1!$A$3</c:f>
              <c:strCache>
                <c:ptCount val="1"/>
                <c:pt idx="0">
                  <c:v>P5-P7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Pre-Numeracy Level 1</c:v>
                </c:pt>
                <c:pt idx="1">
                  <c:v>Numeracy Level 1</c:v>
                </c:pt>
                <c:pt idx="2">
                  <c:v>Numeracy Level 2</c:v>
                </c:pt>
                <c:pt idx="3">
                  <c:v>Numeracy Level 3</c:v>
                </c:pt>
              </c:strCache>
            </c:strRef>
          </c:cat>
          <c:val>
            <c:numRef>
              <c:f>Sheet1!$B$3:$E$3</c:f>
              <c:numCache>
                <c:formatCode>0</c:formatCode>
                <c:ptCount val="4"/>
                <c:pt idx="0">
                  <c:v>31.3</c:v>
                </c:pt>
                <c:pt idx="1">
                  <c:v>65.7</c:v>
                </c:pt>
                <c:pt idx="2">
                  <c:v>3</c:v>
                </c:pt>
                <c:pt idx="3">
                  <c:v>0</c:v>
                </c:pt>
              </c:numCache>
            </c:numRef>
          </c:val>
          <c:extLst>
            <c:ext xmlns:c16="http://schemas.microsoft.com/office/drawing/2014/chart" uri="{C3380CC4-5D6E-409C-BE32-E72D297353CC}">
              <c16:uniqueId val="{00000001-1C7F-4359-8630-D8EE3AF04388}"/>
            </c:ext>
          </c:extLst>
        </c:ser>
        <c:ser>
          <c:idx val="2"/>
          <c:order val="2"/>
          <c:tx>
            <c:strRef>
              <c:f>Sheet1!$A$4</c:f>
              <c:strCache>
                <c:ptCount val="1"/>
                <c:pt idx="0">
                  <c:v>S1-S4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Pre-Numeracy Level 1</c:v>
                </c:pt>
                <c:pt idx="1">
                  <c:v>Numeracy Level 1</c:v>
                </c:pt>
                <c:pt idx="2">
                  <c:v>Numeracy Level 2</c:v>
                </c:pt>
                <c:pt idx="3">
                  <c:v>Numeracy Level 3</c:v>
                </c:pt>
              </c:strCache>
            </c:strRef>
          </c:cat>
          <c:val>
            <c:numRef>
              <c:f>Sheet1!$B$4:$E$4</c:f>
              <c:numCache>
                <c:formatCode>0</c:formatCode>
                <c:ptCount val="4"/>
                <c:pt idx="0">
                  <c:v>5.8</c:v>
                </c:pt>
                <c:pt idx="1">
                  <c:v>69.099999999999994</c:v>
                </c:pt>
                <c:pt idx="2">
                  <c:v>20.9</c:v>
                </c:pt>
                <c:pt idx="3">
                  <c:v>4.3</c:v>
                </c:pt>
              </c:numCache>
            </c:numRef>
          </c:val>
          <c:extLst>
            <c:ext xmlns:c16="http://schemas.microsoft.com/office/drawing/2014/chart" uri="{C3380CC4-5D6E-409C-BE32-E72D297353CC}">
              <c16:uniqueId val="{00000002-1C7F-4359-8630-D8EE3AF04388}"/>
            </c:ext>
          </c:extLst>
        </c:ser>
        <c:ser>
          <c:idx val="3"/>
          <c:order val="3"/>
          <c:tx>
            <c:strRef>
              <c:f>Sheet1!$A$5</c:f>
              <c:strCache>
                <c:ptCount val="1"/>
                <c:pt idx="0">
                  <c:v>S5+</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Pre-Numeracy Level 1</c:v>
                </c:pt>
                <c:pt idx="1">
                  <c:v>Numeracy Level 1</c:v>
                </c:pt>
                <c:pt idx="2">
                  <c:v>Numeracy Level 2</c:v>
                </c:pt>
                <c:pt idx="3">
                  <c:v>Numeracy Level 3</c:v>
                </c:pt>
              </c:strCache>
            </c:strRef>
          </c:cat>
          <c:val>
            <c:numRef>
              <c:f>Sheet1!$B$5:$E$5</c:f>
              <c:numCache>
                <c:formatCode>0</c:formatCode>
                <c:ptCount val="4"/>
                <c:pt idx="0">
                  <c:v>8.6999999999999993</c:v>
                </c:pt>
                <c:pt idx="1">
                  <c:v>26.1</c:v>
                </c:pt>
                <c:pt idx="2">
                  <c:v>39.1</c:v>
                </c:pt>
                <c:pt idx="3">
                  <c:v>26.1</c:v>
                </c:pt>
              </c:numCache>
            </c:numRef>
          </c:val>
          <c:extLst>
            <c:ext xmlns:c16="http://schemas.microsoft.com/office/drawing/2014/chart" uri="{C3380CC4-5D6E-409C-BE32-E72D297353CC}">
              <c16:uniqueId val="{00000003-1C7F-4359-8630-D8EE3AF04388}"/>
            </c:ext>
          </c:extLst>
        </c:ser>
        <c:dLbls>
          <c:showLegendKey val="0"/>
          <c:showVal val="0"/>
          <c:showCatName val="0"/>
          <c:showSerName val="0"/>
          <c:showPercent val="0"/>
          <c:showBubbleSize val="0"/>
        </c:dLbls>
        <c:gapWidth val="39"/>
        <c:overlap val="3"/>
        <c:axId val="489158288"/>
        <c:axId val="489160640"/>
      </c:barChart>
      <c:catAx>
        <c:axId val="48915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89160640"/>
        <c:crosses val="autoZero"/>
        <c:auto val="1"/>
        <c:lblAlgn val="ctr"/>
        <c:lblOffset val="100"/>
        <c:noMultiLvlLbl val="0"/>
      </c:catAx>
      <c:valAx>
        <c:axId val="4891606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89158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Pre-Literacy level 1</c:v>
                </c:pt>
                <c:pt idx="1">
                  <c:v>Literacy Level 1</c:v>
                </c:pt>
                <c:pt idx="2">
                  <c:v>Literacy Level 2</c:v>
                </c:pt>
                <c:pt idx="3">
                  <c:v>Literacy Level 3&amp;4</c:v>
                </c:pt>
              </c:strCache>
            </c:strRef>
          </c:cat>
          <c:val>
            <c:numRef>
              <c:f>Sheet1!$B$2:$E$2</c:f>
              <c:numCache>
                <c:formatCode>0</c:formatCode>
                <c:ptCount val="4"/>
                <c:pt idx="0">
                  <c:v>27.3</c:v>
                </c:pt>
                <c:pt idx="1">
                  <c:v>13.1</c:v>
                </c:pt>
                <c:pt idx="2">
                  <c:v>26.3</c:v>
                </c:pt>
                <c:pt idx="3">
                  <c:v>33.299999999999997</c:v>
                </c:pt>
              </c:numCache>
            </c:numRef>
          </c:val>
          <c:extLst>
            <c:ext xmlns:c16="http://schemas.microsoft.com/office/drawing/2014/chart" uri="{C3380CC4-5D6E-409C-BE32-E72D297353CC}">
              <c16:uniqueId val="{00000000-17F8-4E30-B121-C56791EEA318}"/>
            </c:ext>
          </c:extLst>
        </c:ser>
        <c:ser>
          <c:idx val="1"/>
          <c:order val="1"/>
          <c:tx>
            <c:strRef>
              <c:f>Sheet1!$A$3</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Pre-Literacy level 1</c:v>
                </c:pt>
                <c:pt idx="1">
                  <c:v>Literacy Level 1</c:v>
                </c:pt>
                <c:pt idx="2">
                  <c:v>Literacy Level 2</c:v>
                </c:pt>
                <c:pt idx="3">
                  <c:v>Literacy Level 3&amp;4</c:v>
                </c:pt>
              </c:strCache>
            </c:strRef>
          </c:cat>
          <c:val>
            <c:numRef>
              <c:f>Sheet1!$B$3:$E$3</c:f>
              <c:numCache>
                <c:formatCode>0</c:formatCode>
                <c:ptCount val="4"/>
                <c:pt idx="0">
                  <c:v>26.6</c:v>
                </c:pt>
                <c:pt idx="1">
                  <c:v>5.8</c:v>
                </c:pt>
                <c:pt idx="2">
                  <c:v>26</c:v>
                </c:pt>
                <c:pt idx="3">
                  <c:v>41.6</c:v>
                </c:pt>
              </c:numCache>
            </c:numRef>
          </c:val>
          <c:extLst>
            <c:ext xmlns:c16="http://schemas.microsoft.com/office/drawing/2014/chart" uri="{C3380CC4-5D6E-409C-BE32-E72D297353CC}">
              <c16:uniqueId val="{00000001-17F8-4E30-B121-C56791EEA318}"/>
            </c:ext>
          </c:extLst>
        </c:ser>
        <c:dLbls>
          <c:showLegendKey val="0"/>
          <c:showVal val="0"/>
          <c:showCatName val="0"/>
          <c:showSerName val="0"/>
          <c:showPercent val="0"/>
          <c:showBubbleSize val="0"/>
        </c:dLbls>
        <c:gapWidth val="219"/>
        <c:overlap val="-27"/>
        <c:axId val="316806232"/>
        <c:axId val="316802312"/>
      </c:barChart>
      <c:catAx>
        <c:axId val="316806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6802312"/>
        <c:crosses val="autoZero"/>
        <c:auto val="1"/>
        <c:lblAlgn val="ctr"/>
        <c:lblOffset val="100"/>
        <c:noMultiLvlLbl val="0"/>
      </c:catAx>
      <c:valAx>
        <c:axId val="3168023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6806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Pre-Numeracy Level 1</c:v>
                </c:pt>
                <c:pt idx="1">
                  <c:v>Numeracy Level 1</c:v>
                </c:pt>
                <c:pt idx="2">
                  <c:v>Numeracy Level 2</c:v>
                </c:pt>
                <c:pt idx="3">
                  <c:v>Numeracy Level 3</c:v>
                </c:pt>
              </c:strCache>
            </c:strRef>
          </c:cat>
          <c:val>
            <c:numRef>
              <c:f>Sheet1!$B$2:$E$2</c:f>
              <c:numCache>
                <c:formatCode>0</c:formatCode>
                <c:ptCount val="4"/>
                <c:pt idx="0">
                  <c:v>18.2</c:v>
                </c:pt>
                <c:pt idx="1">
                  <c:v>58.6</c:v>
                </c:pt>
                <c:pt idx="2">
                  <c:v>19.2</c:v>
                </c:pt>
                <c:pt idx="3">
                  <c:v>4</c:v>
                </c:pt>
              </c:numCache>
            </c:numRef>
          </c:val>
          <c:extLst>
            <c:ext xmlns:c16="http://schemas.microsoft.com/office/drawing/2014/chart" uri="{C3380CC4-5D6E-409C-BE32-E72D297353CC}">
              <c16:uniqueId val="{00000000-4A22-4155-95B8-76651CDDBA1F}"/>
            </c:ext>
          </c:extLst>
        </c:ser>
        <c:ser>
          <c:idx val="1"/>
          <c:order val="1"/>
          <c:tx>
            <c:strRef>
              <c:f>Sheet1!$A$3</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Pre-Numeracy Level 1</c:v>
                </c:pt>
                <c:pt idx="1">
                  <c:v>Numeracy Level 1</c:v>
                </c:pt>
                <c:pt idx="2">
                  <c:v>Numeracy Level 2</c:v>
                </c:pt>
                <c:pt idx="3">
                  <c:v>Numeracy Level 3</c:v>
                </c:pt>
              </c:strCache>
            </c:strRef>
          </c:cat>
          <c:val>
            <c:numRef>
              <c:f>Sheet1!$B$3:$E$3</c:f>
              <c:numCache>
                <c:formatCode>0</c:formatCode>
                <c:ptCount val="4"/>
                <c:pt idx="0">
                  <c:v>16.899999999999999</c:v>
                </c:pt>
                <c:pt idx="1">
                  <c:v>63.6</c:v>
                </c:pt>
                <c:pt idx="2">
                  <c:v>14.3</c:v>
                </c:pt>
                <c:pt idx="3">
                  <c:v>5.2</c:v>
                </c:pt>
              </c:numCache>
            </c:numRef>
          </c:val>
          <c:extLst>
            <c:ext xmlns:c16="http://schemas.microsoft.com/office/drawing/2014/chart" uri="{C3380CC4-5D6E-409C-BE32-E72D297353CC}">
              <c16:uniqueId val="{00000001-4A22-4155-95B8-76651CDDBA1F}"/>
            </c:ext>
          </c:extLst>
        </c:ser>
        <c:dLbls>
          <c:showLegendKey val="0"/>
          <c:showVal val="0"/>
          <c:showCatName val="0"/>
          <c:showSerName val="0"/>
          <c:showPercent val="0"/>
          <c:showBubbleSize val="0"/>
        </c:dLbls>
        <c:gapWidth val="219"/>
        <c:overlap val="-27"/>
        <c:axId val="316805840"/>
        <c:axId val="316803880"/>
      </c:barChart>
      <c:catAx>
        <c:axId val="31680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16803880"/>
        <c:crosses val="autoZero"/>
        <c:auto val="1"/>
        <c:lblAlgn val="ctr"/>
        <c:lblOffset val="100"/>
        <c:noMultiLvlLbl val="0"/>
      </c:catAx>
      <c:valAx>
        <c:axId val="316803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6805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680F3B-AF3D-477F-BF23-D4C98A8C48DC}" type="datetimeFigureOut">
              <a:rPr lang="en-US" smtClean="0"/>
              <a:t>5/6/2021</a:t>
            </a:fld>
            <a:endParaRPr lang="en-US"/>
          </a:p>
        </p:txBody>
      </p:sp>
      <p:sp>
        <p:nvSpPr>
          <p:cNvPr id="10" name="Notes Placeholder 9"/>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37C24E-1DCC-48DC-BEE8-B4955561CC17}" type="slidenum">
              <a:rPr lang="en-US" smtClean="0"/>
              <a:t>‹#›</a:t>
            </a:fld>
            <a:endParaRPr lang="en-US"/>
          </a:p>
        </p:txBody>
      </p:sp>
      <p:sp>
        <p:nvSpPr>
          <p:cNvPr id="12" name="Footer Placeholder 11"/>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13" name="Slide Image Placeholder 12"/>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14" name="Header Placeholder 13"/>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1574611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Many of the 14-20 year old have left school and others have transitioned to secondary and tertiary education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We wanted to understand levels of skills they acquired in common uses of English and mathematics. What difficulties are they likely to face in the workplace with regard to understanding instructions, providing necessary information in writing, working with measurements and tasks that require calculations? </a:t>
            </a:r>
            <a:endParaRPr kumimoji="0" lang="en-GB" sz="1200" b="0" i="0" u="none" strike="noStrike" kern="1200" cap="none" spc="0" normalizeH="0" baseline="0" noProof="0" dirty="0">
              <a:ln>
                <a:noFill/>
              </a:ln>
              <a:solidFill>
                <a:srgbClr val="FF0000"/>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40D3D709-DF32-497A-9CCF-419BB7D08AF4}" type="slidenum">
              <a:rPr lang="en-US" smtClean="0"/>
              <a:t>2</a:t>
            </a:fld>
            <a:endParaRPr lang="en-US"/>
          </a:p>
        </p:txBody>
      </p:sp>
    </p:spTree>
    <p:extLst>
      <p:ext uri="{BB962C8B-B14F-4D97-AF65-F5344CB8AC3E}">
        <p14:creationId xmlns:p14="http://schemas.microsoft.com/office/powerpoint/2010/main" val="177490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charset="0"/>
              </a:rPr>
              <a:t>5 out of every 10 out-of-school young people assessed were at Pre-Reading Level 1 compared to 2 out of every 10 in-school young people who were at Pre-Reading Level 1 </a:t>
            </a:r>
          </a:p>
          <a:p>
            <a:pPr marL="628650" lvl="1"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charset="0"/>
              </a:rPr>
              <a:t>4 out of every 10 out-of-school young people assessed were at Numeracy Pre-level 1 compared to 1 out of every 10 in-school young people at Numeracy Pre-Level 1</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BFFEC23-FF03-5149-8C2F-304FA9F4120D}" type="slidenum">
              <a:rPr lang="en-GB" altLang="en-US" smtClean="0"/>
              <a:pPr/>
              <a:t>12</a:t>
            </a:fld>
            <a:endParaRPr lang="en-GB" altLang="en-US"/>
          </a:p>
        </p:txBody>
      </p:sp>
    </p:spTree>
    <p:extLst>
      <p:ext uri="{BB962C8B-B14F-4D97-AF65-F5344CB8AC3E}">
        <p14:creationId xmlns:p14="http://schemas.microsoft.com/office/powerpoint/2010/main" val="1600131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charset="0"/>
              </a:rPr>
              <a:t>Those with some primary education were more likely to be placed at Pre-Reading Level 1 (64% of those in P2-4 &amp; 57% of those in P5-7) compared with those with some secondary education (10%).</a:t>
            </a:r>
          </a:p>
          <a:p>
            <a:pPr marL="628650" lvl="1"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charset="0"/>
              </a:rPr>
              <a:t>Those with some primary education were more likely to be placed at Numeracy Pre-Level 1 (50% of those in P2-4 &amp; 31% of those in P5-7) compared with those with some secondary education (less than 10%).</a:t>
            </a:r>
          </a:p>
        </p:txBody>
      </p:sp>
      <p:sp>
        <p:nvSpPr>
          <p:cNvPr id="4" name="Slide Number Placeholder 3"/>
          <p:cNvSpPr>
            <a:spLocks noGrp="1"/>
          </p:cNvSpPr>
          <p:nvPr>
            <p:ph type="sldNum" sz="quarter" idx="10"/>
          </p:nvPr>
        </p:nvSpPr>
        <p:spPr/>
        <p:txBody>
          <a:bodyPr/>
          <a:lstStyle/>
          <a:p>
            <a:fld id="{9BFFEC23-FF03-5149-8C2F-304FA9F4120D}" type="slidenum">
              <a:rPr lang="en-GB" altLang="en-US" smtClean="0"/>
              <a:pPr/>
              <a:t>13</a:t>
            </a:fld>
            <a:endParaRPr lang="en-GB" altLang="en-US"/>
          </a:p>
        </p:txBody>
      </p:sp>
    </p:spTree>
    <p:extLst>
      <p:ext uri="{BB962C8B-B14F-4D97-AF65-F5344CB8AC3E}">
        <p14:creationId xmlns:p14="http://schemas.microsoft.com/office/powerpoint/2010/main" val="1686870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charset="0"/>
              </a:rPr>
              <a:t>3 out of every 10 girls and boys assessed were at Pre-Reading Level 1 (could not identify common workplace signs and symbols). </a:t>
            </a:r>
          </a:p>
          <a:p>
            <a:pPr marL="628650" lvl="1"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charset="0"/>
              </a:rPr>
              <a:t>4 out of every 10 girls and 3 out of every 10 boys assessed attained either Reading Level 3 or 4 i.e. could read and interpret an official form and/or demonstrate conceptual understanding of unfamiliar texts.</a:t>
            </a:r>
          </a:p>
          <a:p>
            <a:pPr marL="628650" lvl="1"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charset="0"/>
              </a:rPr>
              <a:t>2 out of every 10 girls and boys assessed were at Numeracy Pre-Level 1 (could not </a:t>
            </a:r>
            <a:r>
              <a:rPr lang="en-US" sz="1200" kern="1200" dirty="0" err="1">
                <a:solidFill>
                  <a:schemeClr val="tx1"/>
                </a:solidFill>
                <a:effectLst/>
                <a:latin typeface="+mn-lt"/>
                <a:ea typeface="MS PGothic" pitchFamily="34" charset="-128"/>
                <a:cs typeface="MS PGothic" charset="0"/>
              </a:rPr>
              <a:t>recognise</a:t>
            </a:r>
            <a:r>
              <a:rPr lang="en-US" sz="1200" kern="1200" dirty="0">
                <a:solidFill>
                  <a:schemeClr val="tx1"/>
                </a:solidFill>
                <a:effectLst/>
                <a:latin typeface="+mn-lt"/>
                <a:ea typeface="MS PGothic" pitchFamily="34" charset="-128"/>
                <a:cs typeface="MS PGothic" charset="0"/>
              </a:rPr>
              <a:t> shapes, numbers, money, and place values)</a:t>
            </a:r>
          </a:p>
          <a:p>
            <a:pPr marL="628650" lvl="1"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charset="0"/>
              </a:rPr>
              <a:t>Less than 1 out of every 10 girls and boys assessed could successfully complete workplace calculations (Numeracy Level 3+)</a:t>
            </a:r>
          </a:p>
        </p:txBody>
      </p:sp>
      <p:sp>
        <p:nvSpPr>
          <p:cNvPr id="4" name="Slide Number Placeholder 3"/>
          <p:cNvSpPr>
            <a:spLocks noGrp="1"/>
          </p:cNvSpPr>
          <p:nvPr>
            <p:ph type="sldNum" sz="quarter" idx="10"/>
          </p:nvPr>
        </p:nvSpPr>
        <p:spPr/>
        <p:txBody>
          <a:bodyPr/>
          <a:lstStyle/>
          <a:p>
            <a:fld id="{9BFFEC23-FF03-5149-8C2F-304FA9F4120D}" type="slidenum">
              <a:rPr lang="en-GB" altLang="en-US" smtClean="0"/>
              <a:pPr/>
              <a:t>14</a:t>
            </a:fld>
            <a:endParaRPr lang="en-GB" altLang="en-US"/>
          </a:p>
        </p:txBody>
      </p:sp>
    </p:spTree>
    <p:extLst>
      <p:ext uri="{BB962C8B-B14F-4D97-AF65-F5344CB8AC3E}">
        <p14:creationId xmlns:p14="http://schemas.microsoft.com/office/powerpoint/2010/main" val="1520157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en-GB" dirty="0"/>
              <a:t>*low functional</a:t>
            </a:r>
            <a:r>
              <a:rPr lang="en-GB" baseline="0" dirty="0"/>
              <a:t> abilities </a:t>
            </a:r>
            <a:r>
              <a:rPr lang="en-GB" dirty="0"/>
              <a:t>in tasks related to reading, writing and mathematics</a:t>
            </a:r>
          </a:p>
          <a:p>
            <a:r>
              <a:rPr lang="en-GB" dirty="0"/>
              <a:t>*The importance of developing functional and lifelong learning outcomes in young people in an uncertain world such as the one we are facing in the context of Covid-19 cannot be overemphasised. </a:t>
            </a:r>
          </a:p>
        </p:txBody>
      </p:sp>
      <p:sp>
        <p:nvSpPr>
          <p:cNvPr id="4" name="Slide Number Placeholder 3"/>
          <p:cNvSpPr>
            <a:spLocks noGrp="1"/>
          </p:cNvSpPr>
          <p:nvPr>
            <p:ph type="sldNum" sz="quarter" idx="10"/>
          </p:nvPr>
        </p:nvSpPr>
        <p:spPr/>
        <p:txBody>
          <a:bodyPr/>
          <a:lstStyle/>
          <a:p>
            <a:fld id="{9BFFEC23-FF03-5149-8C2F-304FA9F4120D}" type="slidenum">
              <a:rPr lang="en-GB" altLang="en-US" smtClean="0"/>
              <a:pPr/>
              <a:t>15</a:t>
            </a:fld>
            <a:endParaRPr lang="en-GB" altLang="en-US"/>
          </a:p>
        </p:txBody>
      </p:sp>
    </p:spTree>
    <p:extLst>
      <p:ext uri="{BB962C8B-B14F-4D97-AF65-F5344CB8AC3E}">
        <p14:creationId xmlns:p14="http://schemas.microsoft.com/office/powerpoint/2010/main" val="1306690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Many of the 14-20 year old have left school and others have transitioned to secondary and tertiary education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We wanted to understand what levels of skills they acquired in common uses of English and mathematics. What difficulties are they likely to face in the workplace with regard to understanding instructions, providing necessary information in writing, working with measurements and tasks that require calculations? </a:t>
            </a:r>
            <a:endParaRPr kumimoji="0" lang="en-GB" sz="1200" b="0" i="0" u="none" strike="noStrike" kern="1200" cap="none" spc="0" normalizeH="0" baseline="0" noProof="0" dirty="0">
              <a:ln>
                <a:noFill/>
              </a:ln>
              <a:solidFill>
                <a:srgbClr val="FF0000"/>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40D3D709-DF32-497A-9CCF-419BB7D08AF4}" type="slidenum">
              <a:rPr lang="en-US" smtClean="0"/>
              <a:t>3</a:t>
            </a:fld>
            <a:endParaRPr lang="en-US"/>
          </a:p>
        </p:txBody>
      </p:sp>
    </p:spTree>
    <p:extLst>
      <p:ext uri="{BB962C8B-B14F-4D97-AF65-F5344CB8AC3E}">
        <p14:creationId xmlns:p14="http://schemas.microsoft.com/office/powerpoint/2010/main" val="1806074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In and out of school – all assessed as long us they were in the 14-20 age bracket</a:t>
            </a:r>
            <a:endParaRPr kumimoji="0" lang="en-GB" sz="1200" b="0" i="0" u="none" strike="noStrike" kern="1200" cap="none" spc="0" normalizeH="0" baseline="0" noProof="0" dirty="0">
              <a:ln>
                <a:noFill/>
              </a:ln>
              <a:solidFill>
                <a:srgbClr val="FF0000"/>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40D3D709-DF32-497A-9CCF-419BB7D08AF4}" type="slidenum">
              <a:rPr lang="en-US" smtClean="0"/>
              <a:t>4</a:t>
            </a:fld>
            <a:endParaRPr lang="en-US"/>
          </a:p>
        </p:txBody>
      </p:sp>
    </p:spTree>
    <p:extLst>
      <p:ext uri="{BB962C8B-B14F-4D97-AF65-F5344CB8AC3E}">
        <p14:creationId xmlns:p14="http://schemas.microsoft.com/office/powerpoint/2010/main" val="4104358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S PGothic" pitchFamily="34" charset="-128"/>
                <a:cs typeface="MS PGothic" charset="0"/>
              </a:rPr>
              <a:t>- Worked in partnership with Oxford Policy Management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S PGothic" pitchFamily="34" charset="-128"/>
                <a:cs typeface="MS PGothic" charset="0"/>
              </a:rPr>
              <a:t>- Partly modelled on the tools that had been developed by Mozambique’s female economic empowerment </a:t>
            </a:r>
            <a:r>
              <a:rPr lang="en-US" sz="1200" b="0" i="0" u="none" strike="noStrike" kern="1200" baseline="0" dirty="0" err="1">
                <a:solidFill>
                  <a:schemeClr val="tx1"/>
                </a:solidFill>
                <a:latin typeface="+mn-lt"/>
                <a:ea typeface="MS PGothic" pitchFamily="34" charset="-128"/>
                <a:cs typeface="MS PGothic" charset="0"/>
              </a:rPr>
              <a:t>programme</a:t>
            </a:r>
            <a:r>
              <a:rPr lang="en-US" sz="1200" b="0" i="0" u="none" strike="noStrike" kern="1200" baseline="0" dirty="0">
                <a:solidFill>
                  <a:schemeClr val="tx1"/>
                </a:solidFill>
                <a:latin typeface="+mn-lt"/>
                <a:ea typeface="MS PGothic" pitchFamily="34" charset="-128"/>
                <a:cs typeface="MS PGothic" charset="0"/>
              </a:rPr>
              <a:t> (MUVA) (a DFID-funded </a:t>
            </a:r>
            <a:r>
              <a:rPr lang="en-US" sz="1200" b="0" i="0" u="none" strike="noStrike" kern="1200" baseline="0" dirty="0" err="1">
                <a:solidFill>
                  <a:schemeClr val="tx1"/>
                </a:solidFill>
                <a:latin typeface="+mn-lt"/>
                <a:ea typeface="MS PGothic" pitchFamily="34" charset="-128"/>
                <a:cs typeface="MS PGothic" charset="0"/>
              </a:rPr>
              <a:t>programme</a:t>
            </a:r>
            <a:r>
              <a:rPr lang="en-US" sz="1200" b="0" i="0" u="none" strike="noStrike" kern="1200" baseline="0" dirty="0">
                <a:solidFill>
                  <a:schemeClr val="tx1"/>
                </a:solidFill>
                <a:latin typeface="+mn-lt"/>
                <a:ea typeface="MS PGothic" pitchFamily="34" charset="-128"/>
                <a:cs typeface="MS PGothic" charset="0"/>
              </a:rPr>
              <a:t> in Mozambique), to assess everyday literacy and numeracy skills among young adults in Mozambique.</a:t>
            </a:r>
            <a:endParaRPr lang="en-US"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40D3D709-DF32-497A-9CCF-419BB7D08AF4}" type="slidenum">
              <a:rPr lang="en-US" smtClean="0"/>
              <a:t>5</a:t>
            </a:fld>
            <a:endParaRPr lang="en-US"/>
          </a:p>
        </p:txBody>
      </p:sp>
    </p:spTree>
    <p:extLst>
      <p:ext uri="{BB962C8B-B14F-4D97-AF65-F5344CB8AC3E}">
        <p14:creationId xmlns:p14="http://schemas.microsoft.com/office/powerpoint/2010/main" val="2306807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baseline="0">
                <a:solidFill>
                  <a:schemeClr val="tx1"/>
                </a:solidFill>
                <a:latin typeface="+mn-lt"/>
                <a:ea typeface="MS PGothic" pitchFamily="34" charset="-128"/>
                <a:cs typeface="MS PGothic" charset="0"/>
              </a:rPr>
              <a:t>- Worked </a:t>
            </a:r>
            <a:r>
              <a:rPr lang="en-US" sz="1200" b="0" i="0" u="none" strike="noStrike" kern="1200" baseline="0" dirty="0">
                <a:solidFill>
                  <a:schemeClr val="tx1"/>
                </a:solidFill>
                <a:latin typeface="+mn-lt"/>
                <a:ea typeface="MS PGothic" pitchFamily="34" charset="-128"/>
                <a:cs typeface="MS PGothic" charset="0"/>
              </a:rPr>
              <a:t>in partnership with Oxford Policy Management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S PGothic" pitchFamily="34" charset="-128"/>
                <a:cs typeface="MS PGothic" charset="0"/>
              </a:rPr>
              <a:t>- Partly modelled on the tools that had been developed by Mozambique’s female economic empowerment </a:t>
            </a:r>
            <a:r>
              <a:rPr lang="en-US" sz="1200" b="0" i="0" u="none" strike="noStrike" kern="1200" baseline="0" dirty="0" err="1">
                <a:solidFill>
                  <a:schemeClr val="tx1"/>
                </a:solidFill>
                <a:latin typeface="+mn-lt"/>
                <a:ea typeface="MS PGothic" pitchFamily="34" charset="-128"/>
                <a:cs typeface="MS PGothic" charset="0"/>
              </a:rPr>
              <a:t>programme</a:t>
            </a:r>
            <a:r>
              <a:rPr lang="en-US" sz="1200" b="0" i="0" u="none" strike="noStrike" kern="1200" baseline="0" dirty="0">
                <a:solidFill>
                  <a:schemeClr val="tx1"/>
                </a:solidFill>
                <a:latin typeface="+mn-lt"/>
                <a:ea typeface="MS PGothic" pitchFamily="34" charset="-128"/>
                <a:cs typeface="MS PGothic" charset="0"/>
              </a:rPr>
              <a:t> (MUVA) (a DFID-funded </a:t>
            </a:r>
            <a:r>
              <a:rPr lang="en-US" sz="1200" b="0" i="0" u="none" strike="noStrike" kern="1200" baseline="0" dirty="0" err="1">
                <a:solidFill>
                  <a:schemeClr val="tx1"/>
                </a:solidFill>
                <a:latin typeface="+mn-lt"/>
                <a:ea typeface="MS PGothic" pitchFamily="34" charset="-128"/>
                <a:cs typeface="MS PGothic" charset="0"/>
              </a:rPr>
              <a:t>programme</a:t>
            </a:r>
            <a:r>
              <a:rPr lang="en-US" sz="1200" b="0" i="0" u="none" strike="noStrike" kern="1200" baseline="0" dirty="0">
                <a:solidFill>
                  <a:schemeClr val="tx1"/>
                </a:solidFill>
                <a:latin typeface="+mn-lt"/>
                <a:ea typeface="MS PGothic" pitchFamily="34" charset="-128"/>
                <a:cs typeface="MS PGothic" charset="0"/>
              </a:rPr>
              <a:t> in Mozambique), to assess everyday literacy and numeracy skills among young adults in Mozambique.</a:t>
            </a:r>
            <a:endParaRPr lang="en-US"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40D3D709-DF32-497A-9CCF-419BB7D08AF4}" type="slidenum">
              <a:rPr lang="en-US" smtClean="0"/>
              <a:t>6</a:t>
            </a:fld>
            <a:endParaRPr lang="en-US"/>
          </a:p>
        </p:txBody>
      </p:sp>
    </p:spTree>
    <p:extLst>
      <p:ext uri="{BB962C8B-B14F-4D97-AF65-F5344CB8AC3E}">
        <p14:creationId xmlns:p14="http://schemas.microsoft.com/office/powerpoint/2010/main" val="2147999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FFEC23-FF03-5149-8C2F-304FA9F4120D}" type="slidenum">
              <a:rPr lang="en-GB" altLang="en-US" smtClean="0"/>
              <a:pPr/>
              <a:t>7</a:t>
            </a:fld>
            <a:endParaRPr lang="en-GB" altLang="en-US"/>
          </a:p>
        </p:txBody>
      </p:sp>
    </p:spTree>
    <p:extLst>
      <p:ext uri="{BB962C8B-B14F-4D97-AF65-F5344CB8AC3E}">
        <p14:creationId xmlns:p14="http://schemas.microsoft.com/office/powerpoint/2010/main" val="635649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S PGothic" pitchFamily="34" charset="-128"/>
                <a:cs typeface="MS PGothic" charset="0"/>
              </a:rPr>
              <a:t>- Worked in partnership with Oxford Policy Management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S PGothic" pitchFamily="34" charset="-128"/>
                <a:cs typeface="MS PGothic" charset="0"/>
              </a:rPr>
              <a:t>- Partly modelled on the tools that had been developed by Mozambique’s female economic empowerment </a:t>
            </a:r>
            <a:r>
              <a:rPr lang="en-US" sz="1200" b="0" i="0" u="none" strike="noStrike" kern="1200" baseline="0" dirty="0" err="1">
                <a:solidFill>
                  <a:schemeClr val="tx1"/>
                </a:solidFill>
                <a:latin typeface="+mn-lt"/>
                <a:ea typeface="MS PGothic" pitchFamily="34" charset="-128"/>
                <a:cs typeface="MS PGothic" charset="0"/>
              </a:rPr>
              <a:t>programme</a:t>
            </a:r>
            <a:r>
              <a:rPr lang="en-US" sz="1200" b="0" i="0" u="none" strike="noStrike" kern="1200" baseline="0" dirty="0">
                <a:solidFill>
                  <a:schemeClr val="tx1"/>
                </a:solidFill>
                <a:latin typeface="+mn-lt"/>
                <a:ea typeface="MS PGothic" pitchFamily="34" charset="-128"/>
                <a:cs typeface="MS PGothic" charset="0"/>
              </a:rPr>
              <a:t> (MUVA) (a DFID-funded </a:t>
            </a:r>
            <a:r>
              <a:rPr lang="en-US" sz="1200" b="0" i="0" u="none" strike="noStrike" kern="1200" baseline="0" dirty="0" err="1">
                <a:solidFill>
                  <a:schemeClr val="tx1"/>
                </a:solidFill>
                <a:latin typeface="+mn-lt"/>
                <a:ea typeface="MS PGothic" pitchFamily="34" charset="-128"/>
                <a:cs typeface="MS PGothic" charset="0"/>
              </a:rPr>
              <a:t>programme</a:t>
            </a:r>
            <a:r>
              <a:rPr lang="en-US" sz="1200" b="0" i="0" u="none" strike="noStrike" kern="1200" baseline="0" dirty="0">
                <a:solidFill>
                  <a:schemeClr val="tx1"/>
                </a:solidFill>
                <a:latin typeface="+mn-lt"/>
                <a:ea typeface="MS PGothic" pitchFamily="34" charset="-128"/>
                <a:cs typeface="MS PGothic" charset="0"/>
              </a:rPr>
              <a:t> in Mozambique), to assess everyday literacy and numeracy skills among young adults in Mozambique.</a:t>
            </a:r>
            <a:endParaRPr lang="en-US"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40D3D709-DF32-497A-9CCF-419BB7D08AF4}" type="slidenum">
              <a:rPr lang="en-US" smtClean="0"/>
              <a:t>9</a:t>
            </a:fld>
            <a:endParaRPr lang="en-US"/>
          </a:p>
        </p:txBody>
      </p:sp>
    </p:spTree>
    <p:extLst>
      <p:ext uri="{BB962C8B-B14F-4D97-AF65-F5344CB8AC3E}">
        <p14:creationId xmlns:p14="http://schemas.microsoft.com/office/powerpoint/2010/main" val="3398033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663" lvl="1" indent="-231775">
              <a:buFont typeface="Arial" panose="020B0604020202020204" pitchFamily="34" charset="0"/>
              <a:buChar char="•"/>
            </a:pPr>
            <a:r>
              <a:rPr lang="en-US" sz="1600" dirty="0"/>
              <a:t>4 out of every 10 young people assessed were at Level 3 (could read and interpret an official form and write a meaningful paragraph based on information provided). </a:t>
            </a:r>
          </a:p>
          <a:p>
            <a:pPr marL="347663" lvl="1" indent="-231775">
              <a:buFont typeface="Arial" panose="020B0604020202020204" pitchFamily="34" charset="0"/>
              <a:buChar char="•"/>
            </a:pPr>
            <a:r>
              <a:rPr lang="en-US" sz="1600" dirty="0"/>
              <a:t>3 out of every 10 young people assessed were at Pre-Reading Level 1 (could not identify common workplace signs and symbols). </a:t>
            </a:r>
          </a:p>
          <a:p>
            <a:pPr marL="347663" lvl="1" indent="-231775">
              <a:buFont typeface="Arial" panose="020B0604020202020204" pitchFamily="34" charset="0"/>
              <a:buChar char="•"/>
            </a:pPr>
            <a:r>
              <a:rPr lang="en-US" sz="1600" dirty="0"/>
              <a:t>Less than 1 out of every 10 young people assessed attained the highest Reading Level 4 i.e. demonstrated conceptual understanding of unfamiliar texts.</a:t>
            </a:r>
          </a:p>
          <a:p>
            <a:endParaRPr lang="en-US" dirty="0"/>
          </a:p>
        </p:txBody>
      </p:sp>
      <p:sp>
        <p:nvSpPr>
          <p:cNvPr id="4" name="Slide Number Placeholder 3"/>
          <p:cNvSpPr>
            <a:spLocks noGrp="1"/>
          </p:cNvSpPr>
          <p:nvPr>
            <p:ph type="sldNum" sz="quarter" idx="10"/>
          </p:nvPr>
        </p:nvSpPr>
        <p:spPr/>
        <p:txBody>
          <a:bodyPr/>
          <a:lstStyle/>
          <a:p>
            <a:fld id="{9BFFEC23-FF03-5149-8C2F-304FA9F4120D}" type="slidenum">
              <a:rPr lang="en-GB" altLang="en-US" smtClean="0"/>
              <a:pPr/>
              <a:t>10</a:t>
            </a:fld>
            <a:endParaRPr lang="en-GB" altLang="en-US"/>
          </a:p>
        </p:txBody>
      </p:sp>
    </p:spTree>
    <p:extLst>
      <p:ext uri="{BB962C8B-B14F-4D97-AF65-F5344CB8AC3E}">
        <p14:creationId xmlns:p14="http://schemas.microsoft.com/office/powerpoint/2010/main" val="1381239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lvl="1" indent="-231775">
              <a:buFont typeface="Arial" panose="020B0604020202020204" pitchFamily="34" charset="0"/>
              <a:buChar char="•"/>
            </a:pPr>
            <a:r>
              <a:rPr lang="en-US" sz="1800" dirty="0"/>
              <a:t>2 out of every 10 young people assessed were at Numeracy Pre-Level 1 (could not </a:t>
            </a:r>
            <a:r>
              <a:rPr lang="en-US" sz="1800" dirty="0" err="1"/>
              <a:t>recognise</a:t>
            </a:r>
            <a:r>
              <a:rPr lang="en-US" sz="1800" dirty="0"/>
              <a:t> shapes, numbers, money, and place values)</a:t>
            </a:r>
          </a:p>
          <a:p>
            <a:pPr marL="404813" lvl="1" indent="-231775">
              <a:buFont typeface="Arial" panose="020B0604020202020204" pitchFamily="34" charset="0"/>
              <a:buChar char="•"/>
            </a:pPr>
            <a:r>
              <a:rPr lang="en-US" sz="1800" dirty="0"/>
              <a:t>6 out of every 10 young people assessed were at Numeracy Level 1 (could not go beyond recognition of shapes, numbers, money, and place values)</a:t>
            </a:r>
          </a:p>
          <a:p>
            <a:pPr marL="404813" lvl="1" indent="-231775">
              <a:buFont typeface="Arial" panose="020B0604020202020204" pitchFamily="34" charset="0"/>
              <a:buChar char="•"/>
            </a:pPr>
            <a:r>
              <a:rPr lang="en-US" sz="1800" dirty="0"/>
              <a:t>Less than 1 out of every 10 young people assessed reached the highest level of numeracy i.e. complete workplace calculations with ease (Numeracy Level 3+)</a:t>
            </a:r>
          </a:p>
          <a:p>
            <a:endParaRPr lang="en-US" dirty="0"/>
          </a:p>
        </p:txBody>
      </p:sp>
      <p:sp>
        <p:nvSpPr>
          <p:cNvPr id="4" name="Slide Number Placeholder 3"/>
          <p:cNvSpPr>
            <a:spLocks noGrp="1"/>
          </p:cNvSpPr>
          <p:nvPr>
            <p:ph type="sldNum" sz="quarter" idx="10"/>
          </p:nvPr>
        </p:nvSpPr>
        <p:spPr/>
        <p:txBody>
          <a:bodyPr/>
          <a:lstStyle/>
          <a:p>
            <a:fld id="{9BFFEC23-FF03-5149-8C2F-304FA9F4120D}" type="slidenum">
              <a:rPr lang="en-GB" altLang="en-US" smtClean="0"/>
              <a:pPr/>
              <a:t>11</a:t>
            </a:fld>
            <a:endParaRPr lang="en-GB" altLang="en-US"/>
          </a:p>
        </p:txBody>
      </p:sp>
    </p:spTree>
    <p:extLst>
      <p:ext uri="{BB962C8B-B14F-4D97-AF65-F5344CB8AC3E}">
        <p14:creationId xmlns:p14="http://schemas.microsoft.com/office/powerpoint/2010/main" val="3597011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Date Placeholder 11"/>
          <p:cNvSpPr>
            <a:spLocks noGrp="1"/>
          </p:cNvSpPr>
          <p:nvPr>
            <p:ph type="dt" sz="half" idx="10"/>
          </p:nvPr>
        </p:nvSpPr>
        <p:spPr/>
        <p:txBody>
          <a:bodyPr/>
          <a:lstStyle/>
          <a:p>
            <a:fld id="{1FF1A872-2389-4FC6-A29E-FC99990A22B3}" type="datetimeFigureOut">
              <a:rPr lang="en-US" smtClean="0"/>
              <a:t>5/6/2021</a:t>
            </a:fld>
            <a:endParaRPr lang="en-US"/>
          </a:p>
        </p:txBody>
      </p:sp>
      <p:sp>
        <p:nvSpPr>
          <p:cNvPr id="13" name="Footer Placeholder 12"/>
          <p:cNvSpPr>
            <a:spLocks noGrp="1"/>
          </p:cNvSpPr>
          <p:nvPr>
            <p:ph type="ftr" sz="quarter" idx="11"/>
          </p:nvPr>
        </p:nvSpPr>
        <p:spPr/>
        <p:txBody>
          <a:bodyPr/>
          <a:lstStyle/>
          <a:p>
            <a:endParaRPr lang="en-US"/>
          </a:p>
        </p:txBody>
      </p:sp>
      <p:sp>
        <p:nvSpPr>
          <p:cNvPr id="14" name="Slide Number Placeholder 13"/>
          <p:cNvSpPr>
            <a:spLocks noGrp="1"/>
          </p:cNvSpPr>
          <p:nvPr>
            <p:ph type="sldNum" sz="quarter" idx="12"/>
          </p:nvPr>
        </p:nvSpPr>
        <p:spPr/>
        <p:txBody>
          <a:bodyPr/>
          <a:lstStyle/>
          <a:p>
            <a:fld id="{C5B5E102-9626-4962-8D40-59F8A8B1CBB2}" type="slidenum">
              <a:rPr lang="en-US" smtClean="0"/>
              <a:t>‹#›</a:t>
            </a:fld>
            <a:endParaRPr lang="en-US"/>
          </a:p>
        </p:txBody>
      </p:sp>
    </p:spTree>
    <p:extLst>
      <p:ext uri="{BB962C8B-B14F-4D97-AF65-F5344CB8AC3E}">
        <p14:creationId xmlns:p14="http://schemas.microsoft.com/office/powerpoint/2010/main" val="2586054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F1A872-2389-4FC6-A29E-FC99990A22B3}"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5E102-9626-4962-8D40-59F8A8B1CBB2}" type="slidenum">
              <a:rPr lang="en-US" smtClean="0"/>
              <a:t>‹#›</a:t>
            </a:fld>
            <a:endParaRPr lang="en-US"/>
          </a:p>
        </p:txBody>
      </p:sp>
    </p:spTree>
    <p:extLst>
      <p:ext uri="{BB962C8B-B14F-4D97-AF65-F5344CB8AC3E}">
        <p14:creationId xmlns:p14="http://schemas.microsoft.com/office/powerpoint/2010/main" val="71440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F1A872-2389-4FC6-A29E-FC99990A22B3}"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5E102-9626-4962-8D40-59F8A8B1CBB2}" type="slidenum">
              <a:rPr lang="en-US" smtClean="0"/>
              <a:t>‹#›</a:t>
            </a:fld>
            <a:endParaRPr lang="en-US"/>
          </a:p>
        </p:txBody>
      </p:sp>
    </p:spTree>
    <p:extLst>
      <p:ext uri="{BB962C8B-B14F-4D97-AF65-F5344CB8AC3E}">
        <p14:creationId xmlns:p14="http://schemas.microsoft.com/office/powerpoint/2010/main" val="3367604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F1A872-2389-4FC6-A29E-FC99990A22B3}"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5E102-9626-4962-8D40-59F8A8B1CBB2}" type="slidenum">
              <a:rPr lang="en-US" smtClean="0"/>
              <a:t>‹#›</a:t>
            </a:fld>
            <a:endParaRPr lang="en-US"/>
          </a:p>
        </p:txBody>
      </p:sp>
    </p:spTree>
    <p:extLst>
      <p:ext uri="{BB962C8B-B14F-4D97-AF65-F5344CB8AC3E}">
        <p14:creationId xmlns:p14="http://schemas.microsoft.com/office/powerpoint/2010/main" val="3133256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F1A872-2389-4FC6-A29E-FC99990A22B3}"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5E102-9626-4962-8D40-59F8A8B1CBB2}" type="slidenum">
              <a:rPr lang="en-US" smtClean="0"/>
              <a:t>‹#›</a:t>
            </a:fld>
            <a:endParaRPr lang="en-US"/>
          </a:p>
        </p:txBody>
      </p:sp>
    </p:spTree>
    <p:extLst>
      <p:ext uri="{BB962C8B-B14F-4D97-AF65-F5344CB8AC3E}">
        <p14:creationId xmlns:p14="http://schemas.microsoft.com/office/powerpoint/2010/main" val="3196675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F1A872-2389-4FC6-A29E-FC99990A22B3}" type="datetimeFigureOut">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5E102-9626-4962-8D40-59F8A8B1CBB2}" type="slidenum">
              <a:rPr lang="en-US" smtClean="0"/>
              <a:t>‹#›</a:t>
            </a:fld>
            <a:endParaRPr lang="en-US"/>
          </a:p>
        </p:txBody>
      </p:sp>
    </p:spTree>
    <p:extLst>
      <p:ext uri="{BB962C8B-B14F-4D97-AF65-F5344CB8AC3E}">
        <p14:creationId xmlns:p14="http://schemas.microsoft.com/office/powerpoint/2010/main" val="2543076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F1A872-2389-4FC6-A29E-FC99990A22B3}" type="datetimeFigureOut">
              <a:rPr lang="en-US" smtClean="0"/>
              <a:t>5/6/2021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B5E102-9626-4962-8D40-59F8A8B1CBB2}" type="slidenum">
              <a:rPr lang="en-US" smtClean="0"/>
              <a:t>‹#›</a:t>
            </a:fld>
            <a:endParaRPr lang="en-US"/>
          </a:p>
        </p:txBody>
      </p:sp>
    </p:spTree>
    <p:extLst>
      <p:ext uri="{BB962C8B-B14F-4D97-AF65-F5344CB8AC3E}">
        <p14:creationId xmlns:p14="http://schemas.microsoft.com/office/powerpoint/2010/main" val="9929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F1A872-2389-4FC6-A29E-FC99990A22B3}" type="datetimeFigureOut">
              <a:rPr lang="en-US" smtClean="0"/>
              <a:t>5/6/2021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B5E102-9626-4962-8D40-59F8A8B1CBB2}" type="slidenum">
              <a:rPr lang="en-US" smtClean="0"/>
              <a:t>‹#›</a:t>
            </a:fld>
            <a:endParaRPr lang="en-US"/>
          </a:p>
        </p:txBody>
      </p:sp>
    </p:spTree>
    <p:extLst>
      <p:ext uri="{BB962C8B-B14F-4D97-AF65-F5344CB8AC3E}">
        <p14:creationId xmlns:p14="http://schemas.microsoft.com/office/powerpoint/2010/main" val="2999948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F1A872-2389-4FC6-A29E-FC99990A22B3}" type="datetimeFigureOut">
              <a:rPr lang="en-US" smtClean="0"/>
              <a:t>5/6/2021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B5E102-9626-4962-8D40-59F8A8B1CBB2}" type="slidenum">
              <a:rPr lang="en-US" smtClean="0"/>
              <a:t>‹#›</a:t>
            </a:fld>
            <a:endParaRPr lang="en-US"/>
          </a:p>
        </p:txBody>
      </p:sp>
    </p:spTree>
    <p:extLst>
      <p:ext uri="{BB962C8B-B14F-4D97-AF65-F5344CB8AC3E}">
        <p14:creationId xmlns:p14="http://schemas.microsoft.com/office/powerpoint/2010/main" val="2168890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F1A872-2389-4FC6-A29E-FC99990A22B3}" type="datetimeFigureOut">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5E102-9626-4962-8D40-59F8A8B1CBB2}" type="slidenum">
              <a:rPr lang="en-US" smtClean="0"/>
              <a:t>‹#›</a:t>
            </a:fld>
            <a:endParaRPr lang="en-US"/>
          </a:p>
        </p:txBody>
      </p:sp>
    </p:spTree>
    <p:extLst>
      <p:ext uri="{BB962C8B-B14F-4D97-AF65-F5344CB8AC3E}">
        <p14:creationId xmlns:p14="http://schemas.microsoft.com/office/powerpoint/2010/main" val="447121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F1A872-2389-4FC6-A29E-FC99990A22B3}" type="datetimeFigureOut">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5E102-9626-4962-8D40-59F8A8B1CBB2}" type="slidenum">
              <a:rPr lang="en-US" smtClean="0"/>
              <a:t>‹#›</a:t>
            </a:fld>
            <a:endParaRPr lang="en-US"/>
          </a:p>
        </p:txBody>
      </p:sp>
    </p:spTree>
    <p:extLst>
      <p:ext uri="{BB962C8B-B14F-4D97-AF65-F5344CB8AC3E}">
        <p14:creationId xmlns:p14="http://schemas.microsoft.com/office/powerpoint/2010/main" val="2286303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1A872-2389-4FC6-A29E-FC99990A22B3}" type="datetimeFigureOut">
              <a:rPr lang="en-US" smtClean="0"/>
              <a:t>5/6/2021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5E102-9626-4962-8D40-59F8A8B1CBB2}" type="slidenum">
              <a:rPr lang="en-US" smtClean="0"/>
              <a:t>‹#›</a:t>
            </a:fld>
            <a:endParaRPr lang="en-US"/>
          </a:p>
        </p:txBody>
      </p:sp>
    </p:spTree>
    <p:extLst>
      <p:ext uri="{BB962C8B-B14F-4D97-AF65-F5344CB8AC3E}">
        <p14:creationId xmlns:p14="http://schemas.microsoft.com/office/powerpoint/2010/main" val="3623056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83" r="1" b="7760"/>
          <a:stretch/>
        </p:blipFill>
        <p:spPr>
          <a:xfrm>
            <a:off x="71120" y="-1191685"/>
            <a:ext cx="12120880" cy="7684560"/>
          </a:xfrm>
        </p:spPr>
      </p:pic>
      <p:sp>
        <p:nvSpPr>
          <p:cNvPr id="3" name="Title 2"/>
          <p:cNvSpPr>
            <a:spLocks noGrp="1"/>
          </p:cNvSpPr>
          <p:nvPr>
            <p:ph type="title"/>
          </p:nvPr>
        </p:nvSpPr>
        <p:spPr>
          <a:xfrm>
            <a:off x="873760" y="610785"/>
            <a:ext cx="10515600" cy="1325563"/>
          </a:xfrm>
        </p:spPr>
        <p:txBody>
          <a:bodyPr>
            <a:normAutofit fontScale="90000"/>
          </a:bodyPr>
          <a:lstStyle/>
          <a:p>
            <a:pPr algn="ctr"/>
            <a:r>
              <a:rPr lang="en-ZA" b="1" dirty="0"/>
              <a:t>Measuring Young People’s Workplace and Everyday Literacy and Numeracy Competencies in Uganda</a:t>
            </a:r>
            <a:endParaRPr lang="en-US" dirty="0"/>
          </a:p>
        </p:txBody>
      </p:sp>
      <p:sp>
        <p:nvSpPr>
          <p:cNvPr id="5" name="Subtitle 2"/>
          <p:cNvSpPr txBox="1">
            <a:spLocks/>
          </p:cNvSpPr>
          <p:nvPr/>
        </p:nvSpPr>
        <p:spPr>
          <a:xfrm>
            <a:off x="2245360" y="2650595"/>
            <a:ext cx="9144000" cy="21387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900" b="1" dirty="0">
                <a:solidFill>
                  <a:srgbClr val="FF0000"/>
                </a:solidFill>
              </a:rPr>
              <a:t>Virtual CIES Conference</a:t>
            </a:r>
          </a:p>
          <a:p>
            <a:pPr marL="0" indent="0" algn="ctr">
              <a:buNone/>
            </a:pPr>
            <a:r>
              <a:rPr lang="en-US" sz="3900" dirty="0"/>
              <a:t>29 April, 2021</a:t>
            </a:r>
          </a:p>
          <a:p>
            <a:pPr marL="0" indent="0" algn="ctr">
              <a:buNone/>
            </a:pPr>
            <a:r>
              <a:rPr lang="en-US" dirty="0"/>
              <a:t>Mary Goretti Nakabugo and Faridah Nassereka</a:t>
            </a:r>
          </a:p>
        </p:txBody>
      </p:sp>
      <p:pic>
        <p:nvPicPr>
          <p:cNvPr id="6" name="Picture 5">
            <a:extLst>
              <a:ext uri="{FF2B5EF4-FFF2-40B4-BE49-F238E27FC236}">
                <a16:creationId xmlns:a16="http://schemas.microsoft.com/office/drawing/2014/main" id="{87366B56-F66C-40CF-9DC6-140DDBB24B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7697" y="4789330"/>
            <a:ext cx="3175623" cy="3175623"/>
          </a:xfrm>
          <a:prstGeom prst="rect">
            <a:avLst/>
          </a:prstGeom>
        </p:spPr>
      </p:pic>
    </p:spTree>
    <p:extLst>
      <p:ext uri="{BB962C8B-B14F-4D97-AF65-F5344CB8AC3E}">
        <p14:creationId xmlns:p14="http://schemas.microsoft.com/office/powerpoint/2010/main" val="492221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5624" y="196769"/>
            <a:ext cx="11526712" cy="1018573"/>
          </a:xfrm>
        </p:spPr>
        <p:txBody>
          <a:bodyPr>
            <a:normAutofit fontScale="90000"/>
          </a:bodyPr>
          <a:lstStyle/>
          <a:p>
            <a:r>
              <a:rPr lang="en-US" sz="3600" b="1" dirty="0">
                <a:solidFill>
                  <a:schemeClr val="accent1">
                    <a:lumMod val="50000"/>
                  </a:schemeClr>
                </a:solidFill>
              </a:rPr>
              <a:t>Young people generally demonstrated low skills on workplace and everyday literacy</a:t>
            </a:r>
          </a:p>
        </p:txBody>
      </p:sp>
      <p:graphicFrame>
        <p:nvGraphicFramePr>
          <p:cNvPr id="12" name="Content Placeholder 11"/>
          <p:cNvGraphicFramePr>
            <a:graphicFrameLocks noGrp="1"/>
          </p:cNvGraphicFramePr>
          <p:nvPr>
            <p:ph sz="half" idx="1"/>
            <p:extLst>
              <p:ext uri="{D42A27DB-BD31-4B8C-83A1-F6EECF244321}">
                <p14:modId xmlns:p14="http://schemas.microsoft.com/office/powerpoint/2010/main" val="3250237297"/>
              </p:ext>
            </p:extLst>
          </p:nvPr>
        </p:nvGraphicFramePr>
        <p:xfrm>
          <a:off x="2715986" y="1215342"/>
          <a:ext cx="6531429" cy="4910823"/>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484" b="13817"/>
          <a:stretch/>
        </p:blipFill>
        <p:spPr>
          <a:xfrm>
            <a:off x="305624" y="5369560"/>
            <a:ext cx="2275193" cy="1188720"/>
          </a:xfrm>
          <a:prstGeom prst="rect">
            <a:avLst/>
          </a:prstGeom>
        </p:spPr>
      </p:pic>
      <p:pic>
        <p:nvPicPr>
          <p:cNvPr id="7" name="Picture 6">
            <a:extLst>
              <a:ext uri="{FF2B5EF4-FFF2-40B4-BE49-F238E27FC236}">
                <a16:creationId xmlns:a16="http://schemas.microsoft.com/office/drawing/2014/main" id="{87366B56-F66C-40CF-9DC6-140DDBB24B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47415" y="4538353"/>
            <a:ext cx="3175623" cy="3175623"/>
          </a:xfrm>
          <a:prstGeom prst="rect">
            <a:avLst/>
          </a:prstGeom>
        </p:spPr>
      </p:pic>
    </p:spTree>
    <p:extLst>
      <p:ext uri="{BB962C8B-B14F-4D97-AF65-F5344CB8AC3E}">
        <p14:creationId xmlns:p14="http://schemas.microsoft.com/office/powerpoint/2010/main" val="3356018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237745"/>
            <a:ext cx="11173968" cy="1182842"/>
          </a:xfrm>
        </p:spPr>
        <p:txBody>
          <a:bodyPr>
            <a:normAutofit/>
          </a:bodyPr>
          <a:lstStyle/>
          <a:p>
            <a:r>
              <a:rPr lang="en-US" sz="3600" b="1" dirty="0">
                <a:solidFill>
                  <a:schemeClr val="accent1">
                    <a:lumMod val="50000"/>
                  </a:schemeClr>
                </a:solidFill>
              </a:rPr>
              <a:t>Similarly, young people generally demonstrated low skills on everyday numeracy</a:t>
            </a:r>
            <a:endParaRPr lang="en-US" b="1" dirty="0">
              <a:solidFill>
                <a:schemeClr val="accent1">
                  <a:lumMod val="50000"/>
                </a:schemeClr>
              </a:solidFill>
            </a:endParaRP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603619801"/>
              </p:ext>
            </p:extLst>
          </p:nvPr>
        </p:nvGraphicFramePr>
        <p:xfrm>
          <a:off x="2377440" y="1420587"/>
          <a:ext cx="7735824" cy="4935763"/>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675F23B0-FAAC-554D-9D5A-489D84C6FB38}" type="slidenum">
              <a:rPr lang="en-US" altLang="en-US" smtClean="0"/>
              <a:pPr/>
              <a:t>11</a:t>
            </a:fld>
            <a:endParaRPr lang="en-US" altLang="en-US"/>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484" b="13817"/>
          <a:stretch/>
        </p:blipFill>
        <p:spPr>
          <a:xfrm>
            <a:off x="102247" y="5350193"/>
            <a:ext cx="2275193" cy="1188720"/>
          </a:xfrm>
          <a:prstGeom prst="rect">
            <a:avLst/>
          </a:prstGeom>
        </p:spPr>
      </p:pic>
      <p:pic>
        <p:nvPicPr>
          <p:cNvPr id="7" name="Picture 6">
            <a:extLst>
              <a:ext uri="{FF2B5EF4-FFF2-40B4-BE49-F238E27FC236}">
                <a16:creationId xmlns:a16="http://schemas.microsoft.com/office/drawing/2014/main" id="{87366B56-F66C-40CF-9DC6-140DDBB24B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12834" y="4363569"/>
            <a:ext cx="3175623" cy="3175623"/>
          </a:xfrm>
          <a:prstGeom prst="rect">
            <a:avLst/>
          </a:prstGeom>
        </p:spPr>
      </p:pic>
    </p:spTree>
    <p:extLst>
      <p:ext uri="{BB962C8B-B14F-4D97-AF65-F5344CB8AC3E}">
        <p14:creationId xmlns:p14="http://schemas.microsoft.com/office/powerpoint/2010/main" val="1594321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792" y="154891"/>
            <a:ext cx="10113264" cy="516009"/>
          </a:xfrm>
        </p:spPr>
        <p:txBody>
          <a:bodyPr>
            <a:noAutofit/>
          </a:bodyPr>
          <a:lstStyle/>
          <a:p>
            <a:r>
              <a:rPr lang="en-US" sz="3600" b="1" dirty="0">
                <a:solidFill>
                  <a:schemeClr val="accent1">
                    <a:lumMod val="50000"/>
                  </a:schemeClr>
                </a:solidFill>
              </a:rPr>
              <a:t>Skill levels varied according to schooling status</a:t>
            </a:r>
          </a:p>
        </p:txBody>
      </p:sp>
      <p:sp>
        <p:nvSpPr>
          <p:cNvPr id="3" name="Text Placeholder 2"/>
          <p:cNvSpPr>
            <a:spLocks noGrp="1"/>
          </p:cNvSpPr>
          <p:nvPr>
            <p:ph type="body" idx="1"/>
          </p:nvPr>
        </p:nvSpPr>
        <p:spPr>
          <a:xfrm>
            <a:off x="792480" y="579400"/>
            <a:ext cx="4040188" cy="639762"/>
          </a:xfrm>
        </p:spPr>
        <p:txBody>
          <a:bodyPr/>
          <a:lstStyle/>
          <a:p>
            <a:r>
              <a:rPr lang="en-US" dirty="0"/>
              <a:t>Numeracy</a:t>
            </a:r>
          </a:p>
        </p:txBody>
      </p:sp>
      <p:sp>
        <p:nvSpPr>
          <p:cNvPr id="5" name="Text Placeholder 4"/>
          <p:cNvSpPr>
            <a:spLocks noGrp="1"/>
          </p:cNvSpPr>
          <p:nvPr>
            <p:ph type="body" sz="quarter" idx="3"/>
          </p:nvPr>
        </p:nvSpPr>
        <p:spPr>
          <a:xfrm>
            <a:off x="6169026" y="628190"/>
            <a:ext cx="4041775" cy="639762"/>
          </a:xfrm>
        </p:spPr>
        <p:txBody>
          <a:bodyPr/>
          <a:lstStyle/>
          <a:p>
            <a:r>
              <a:rPr lang="en-US" dirty="0"/>
              <a:t>Literacy</a:t>
            </a:r>
          </a:p>
        </p:txBody>
      </p:sp>
      <p:graphicFrame>
        <p:nvGraphicFramePr>
          <p:cNvPr id="8" name="Content Placeholder 6"/>
          <p:cNvGraphicFramePr>
            <a:graphicFrameLocks noGrp="1"/>
          </p:cNvGraphicFramePr>
          <p:nvPr>
            <p:ph sz="quarter" idx="4"/>
            <p:extLst>
              <p:ext uri="{D42A27DB-BD31-4B8C-83A1-F6EECF244321}">
                <p14:modId xmlns:p14="http://schemas.microsoft.com/office/powerpoint/2010/main" val="682473405"/>
              </p:ext>
            </p:extLst>
          </p:nvPr>
        </p:nvGraphicFramePr>
        <p:xfrm>
          <a:off x="6169026" y="1655835"/>
          <a:ext cx="5571870" cy="47005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6"/>
          <p:cNvGraphicFramePr>
            <a:graphicFrameLocks noGrp="1"/>
          </p:cNvGraphicFramePr>
          <p:nvPr>
            <p:ph sz="half" idx="2"/>
            <p:extLst>
              <p:ext uri="{D42A27DB-BD31-4B8C-83A1-F6EECF244321}">
                <p14:modId xmlns:p14="http://schemas.microsoft.com/office/powerpoint/2010/main" val="3970857659"/>
              </p:ext>
            </p:extLst>
          </p:nvPr>
        </p:nvGraphicFramePr>
        <p:xfrm>
          <a:off x="310896" y="1267953"/>
          <a:ext cx="5710492" cy="5088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74960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928" y="274638"/>
            <a:ext cx="10332720" cy="888242"/>
          </a:xfrm>
        </p:spPr>
        <p:txBody>
          <a:bodyPr>
            <a:normAutofit/>
          </a:bodyPr>
          <a:lstStyle/>
          <a:p>
            <a:r>
              <a:rPr lang="en-US" sz="3200" b="1" dirty="0">
                <a:solidFill>
                  <a:schemeClr val="accent1">
                    <a:lumMod val="50000"/>
                  </a:schemeClr>
                </a:solidFill>
              </a:rPr>
              <a:t>Skill levels varied according to level of education completed</a:t>
            </a:r>
          </a:p>
        </p:txBody>
      </p:sp>
      <p:sp>
        <p:nvSpPr>
          <p:cNvPr id="3" name="Text Placeholder 2"/>
          <p:cNvSpPr>
            <a:spLocks noGrp="1"/>
          </p:cNvSpPr>
          <p:nvPr>
            <p:ph type="body" idx="1"/>
          </p:nvPr>
        </p:nvSpPr>
        <p:spPr>
          <a:xfrm>
            <a:off x="1981200" y="1029115"/>
            <a:ext cx="4040188" cy="639762"/>
          </a:xfrm>
        </p:spPr>
        <p:txBody>
          <a:bodyPr/>
          <a:lstStyle/>
          <a:p>
            <a:r>
              <a:rPr lang="en-US" dirty="0"/>
              <a:t>Numeracy</a:t>
            </a:r>
          </a:p>
        </p:txBody>
      </p:sp>
      <p:sp>
        <p:nvSpPr>
          <p:cNvPr id="5" name="Text Placeholder 4"/>
          <p:cNvSpPr>
            <a:spLocks noGrp="1"/>
          </p:cNvSpPr>
          <p:nvPr>
            <p:ph type="body" sz="quarter" idx="3"/>
          </p:nvPr>
        </p:nvSpPr>
        <p:spPr>
          <a:xfrm>
            <a:off x="6242844" y="1029115"/>
            <a:ext cx="4041775" cy="639762"/>
          </a:xfrm>
        </p:spPr>
        <p:txBody>
          <a:bodyPr/>
          <a:lstStyle/>
          <a:p>
            <a:r>
              <a:rPr lang="en-US" dirty="0"/>
              <a:t>Literacy</a:t>
            </a:r>
          </a:p>
        </p:txBody>
      </p:sp>
      <p:sp>
        <p:nvSpPr>
          <p:cNvPr id="4" name="Slide Number Placeholder 3"/>
          <p:cNvSpPr>
            <a:spLocks noGrp="1"/>
          </p:cNvSpPr>
          <p:nvPr>
            <p:ph type="sldNum" sz="quarter" idx="12"/>
          </p:nvPr>
        </p:nvSpPr>
        <p:spPr/>
        <p:txBody>
          <a:bodyPr/>
          <a:lstStyle/>
          <a:p>
            <a:fld id="{DB8B96CC-F17E-404D-8902-23FD63FB9485}" type="slidenum">
              <a:rPr lang="en-US" altLang="en-US" smtClean="0"/>
              <a:pPr/>
              <a:t>13</a:t>
            </a:fld>
            <a:endParaRPr lang="en-US" altLang="en-US"/>
          </a:p>
        </p:txBody>
      </p:sp>
      <p:graphicFrame>
        <p:nvGraphicFramePr>
          <p:cNvPr id="10" name="Content Placeholder 6"/>
          <p:cNvGraphicFramePr>
            <a:graphicFrameLocks noGrp="1"/>
          </p:cNvGraphicFramePr>
          <p:nvPr>
            <p:ph sz="quarter" idx="4"/>
            <p:extLst>
              <p:ext uri="{D42A27DB-BD31-4B8C-83A1-F6EECF244321}">
                <p14:modId xmlns:p14="http://schemas.microsoft.com/office/powerpoint/2010/main" val="404361171"/>
              </p:ext>
            </p:extLst>
          </p:nvPr>
        </p:nvGraphicFramePr>
        <p:xfrm>
          <a:off x="6242842" y="1802644"/>
          <a:ext cx="5110957" cy="40477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6"/>
          <p:cNvGraphicFramePr>
            <a:graphicFrameLocks noGrp="1"/>
          </p:cNvGraphicFramePr>
          <p:nvPr>
            <p:ph sz="half" idx="2"/>
            <p:extLst>
              <p:ext uri="{D42A27DB-BD31-4B8C-83A1-F6EECF244321}">
                <p14:modId xmlns:p14="http://schemas.microsoft.com/office/powerpoint/2010/main" val="1194190692"/>
              </p:ext>
            </p:extLst>
          </p:nvPr>
        </p:nvGraphicFramePr>
        <p:xfrm>
          <a:off x="566928" y="1802643"/>
          <a:ext cx="5454460" cy="4553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21727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530" y="365125"/>
            <a:ext cx="10515600" cy="1325563"/>
          </a:xfrm>
        </p:spPr>
        <p:txBody>
          <a:bodyPr>
            <a:normAutofit/>
          </a:bodyPr>
          <a:lstStyle/>
          <a:p>
            <a:pPr lvl="0"/>
            <a:r>
              <a:rPr lang="en-US" sz="3600" b="1" dirty="0">
                <a:solidFill>
                  <a:schemeClr val="accent1">
                    <a:lumMod val="50000"/>
                  </a:schemeClr>
                </a:solidFill>
              </a:rPr>
              <a:t>Skill levels did not vary much by gender</a:t>
            </a:r>
            <a:endParaRPr lang="en-US" sz="3600" dirty="0">
              <a:solidFill>
                <a:schemeClr val="accent1">
                  <a:lumMod val="50000"/>
                </a:schemeClr>
              </a:solidFill>
            </a:endParaRPr>
          </a:p>
        </p:txBody>
      </p:sp>
      <p:sp>
        <p:nvSpPr>
          <p:cNvPr id="3" name="Text Placeholder 2"/>
          <p:cNvSpPr>
            <a:spLocks noGrp="1"/>
          </p:cNvSpPr>
          <p:nvPr>
            <p:ph type="body" idx="1"/>
          </p:nvPr>
        </p:nvSpPr>
        <p:spPr>
          <a:xfrm>
            <a:off x="1251140" y="1370807"/>
            <a:ext cx="4040188" cy="639762"/>
          </a:xfrm>
        </p:spPr>
        <p:txBody>
          <a:bodyPr/>
          <a:lstStyle/>
          <a:p>
            <a:r>
              <a:rPr lang="en-US" dirty="0"/>
              <a:t>Numeracy</a:t>
            </a:r>
          </a:p>
        </p:txBody>
      </p:sp>
      <p:sp>
        <p:nvSpPr>
          <p:cNvPr id="5" name="Text Placeholder 4"/>
          <p:cNvSpPr>
            <a:spLocks noGrp="1"/>
          </p:cNvSpPr>
          <p:nvPr>
            <p:ph type="body" sz="quarter" idx="3"/>
          </p:nvPr>
        </p:nvSpPr>
        <p:spPr>
          <a:xfrm>
            <a:off x="6315330" y="1370807"/>
            <a:ext cx="4041775" cy="639762"/>
          </a:xfrm>
        </p:spPr>
        <p:txBody>
          <a:bodyPr/>
          <a:lstStyle/>
          <a:p>
            <a:r>
              <a:rPr lang="en-US" dirty="0"/>
              <a:t>Literacy</a:t>
            </a:r>
          </a:p>
        </p:txBody>
      </p:sp>
      <p:sp>
        <p:nvSpPr>
          <p:cNvPr id="4" name="Slide Number Placeholder 3"/>
          <p:cNvSpPr>
            <a:spLocks noGrp="1"/>
          </p:cNvSpPr>
          <p:nvPr>
            <p:ph type="sldNum" sz="quarter" idx="12"/>
          </p:nvPr>
        </p:nvSpPr>
        <p:spPr/>
        <p:txBody>
          <a:bodyPr/>
          <a:lstStyle/>
          <a:p>
            <a:fld id="{DB8B96CC-F17E-404D-8902-23FD63FB9485}" type="slidenum">
              <a:rPr lang="en-US" altLang="en-US" smtClean="0"/>
              <a:pPr/>
              <a:t>14</a:t>
            </a:fld>
            <a:endParaRPr lang="en-US" altLang="en-US"/>
          </a:p>
        </p:txBody>
      </p:sp>
      <p:graphicFrame>
        <p:nvGraphicFramePr>
          <p:cNvPr id="10" name="Content Placeholder 6"/>
          <p:cNvGraphicFramePr>
            <a:graphicFrameLocks noGrp="1"/>
          </p:cNvGraphicFramePr>
          <p:nvPr>
            <p:ph sz="quarter" idx="4"/>
            <p:extLst>
              <p:ext uri="{D42A27DB-BD31-4B8C-83A1-F6EECF244321}">
                <p14:modId xmlns:p14="http://schemas.microsoft.com/office/powerpoint/2010/main" val="2421549073"/>
              </p:ext>
            </p:extLst>
          </p:nvPr>
        </p:nvGraphicFramePr>
        <p:xfrm>
          <a:off x="6315330" y="2127738"/>
          <a:ext cx="4041775" cy="3951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6"/>
          <p:cNvGraphicFramePr>
            <a:graphicFrameLocks noGrp="1"/>
          </p:cNvGraphicFramePr>
          <p:nvPr>
            <p:ph sz="half" idx="2"/>
            <p:extLst>
              <p:ext uri="{D42A27DB-BD31-4B8C-83A1-F6EECF244321}">
                <p14:modId xmlns:p14="http://schemas.microsoft.com/office/powerpoint/2010/main" val="848716895"/>
              </p:ext>
            </p:extLst>
          </p:nvPr>
        </p:nvGraphicFramePr>
        <p:xfrm>
          <a:off x="1251140" y="2118635"/>
          <a:ext cx="4040188" cy="39512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56274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944" y="-56284"/>
            <a:ext cx="10204704" cy="964765"/>
          </a:xfrm>
        </p:spPr>
        <p:txBody>
          <a:bodyPr>
            <a:noAutofit/>
          </a:bodyPr>
          <a:lstStyle/>
          <a:p>
            <a:r>
              <a:rPr lang="en-US" sz="3600" b="1" dirty="0">
                <a:solidFill>
                  <a:srgbClr val="006891"/>
                </a:solidFill>
              </a:rPr>
              <a:t>Critical observations from the assessment</a:t>
            </a:r>
          </a:p>
        </p:txBody>
      </p:sp>
      <p:sp>
        <p:nvSpPr>
          <p:cNvPr id="5" name="Content Placeholder 2"/>
          <p:cNvSpPr>
            <a:spLocks noGrp="1"/>
          </p:cNvSpPr>
          <p:nvPr>
            <p:ph idx="1"/>
          </p:nvPr>
        </p:nvSpPr>
        <p:spPr>
          <a:xfrm>
            <a:off x="694944" y="656826"/>
            <a:ext cx="10204703" cy="5127585"/>
          </a:xfrm>
        </p:spPr>
        <p:txBody>
          <a:bodyPr/>
          <a:lstStyle/>
          <a:p>
            <a:pPr marL="0" indent="0">
              <a:buNone/>
            </a:pPr>
            <a:r>
              <a:rPr lang="en-GB" sz="3600" dirty="0"/>
              <a:t>The findings suggest low workplace literacy and numeracy skills:</a:t>
            </a:r>
          </a:p>
          <a:p>
            <a:pPr lvl="1"/>
            <a:r>
              <a:rPr lang="en-GB" sz="3600" dirty="0"/>
              <a:t>Especially among those who have left school</a:t>
            </a:r>
          </a:p>
          <a:p>
            <a:pPr lvl="1"/>
            <a:r>
              <a:rPr lang="en-US" sz="3600" dirty="0"/>
              <a:t>Implying that a large proportion of school leavers seem to remain ‘unskilled’ for employment purposes</a:t>
            </a:r>
          </a:p>
          <a:p>
            <a:pPr lvl="1"/>
            <a:r>
              <a:rPr lang="en-GB" sz="3600" dirty="0"/>
              <a:t>Functional abilities lowest in mathematics: </a:t>
            </a:r>
            <a:r>
              <a:rPr lang="en-US" sz="3600" dirty="0"/>
              <a:t>suggesting a more general failure of numeracy education and a need for action in this area</a:t>
            </a:r>
            <a:endParaRPr lang="en-GB" sz="3600" dirty="0"/>
          </a:p>
          <a:p>
            <a:pPr marL="0" indent="0">
              <a:buNone/>
            </a:pPr>
            <a:endParaRPr lang="en-US" dirty="0"/>
          </a:p>
        </p:txBody>
      </p:sp>
      <p:sp>
        <p:nvSpPr>
          <p:cNvPr id="4" name="Slide Number Placeholder 3"/>
          <p:cNvSpPr>
            <a:spLocks noGrp="1"/>
          </p:cNvSpPr>
          <p:nvPr>
            <p:ph type="sldNum" sz="quarter" idx="12"/>
          </p:nvPr>
        </p:nvSpPr>
        <p:spPr/>
        <p:txBody>
          <a:bodyPr/>
          <a:lstStyle/>
          <a:p>
            <a:fld id="{DB8B96CC-F17E-404D-8902-23FD63FB9485}" type="slidenum">
              <a:rPr lang="en-US" altLang="en-US" smtClean="0"/>
              <a:pPr/>
              <a:t>15</a:t>
            </a:fld>
            <a:endParaRPr lang="en-US" alt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484" b="13817"/>
          <a:stretch/>
        </p:blipFill>
        <p:spPr>
          <a:xfrm>
            <a:off x="193687" y="5532755"/>
            <a:ext cx="2275193" cy="1188720"/>
          </a:xfrm>
          <a:prstGeom prst="rect">
            <a:avLst/>
          </a:prstGeom>
        </p:spPr>
      </p:pic>
      <p:pic>
        <p:nvPicPr>
          <p:cNvPr id="7" name="Picture 6">
            <a:extLst>
              <a:ext uri="{FF2B5EF4-FFF2-40B4-BE49-F238E27FC236}">
                <a16:creationId xmlns:a16="http://schemas.microsoft.com/office/drawing/2014/main" id="{87366B56-F66C-40CF-9DC6-140DDBB24B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1835" y="4445300"/>
            <a:ext cx="3175623" cy="3175623"/>
          </a:xfrm>
          <a:prstGeom prst="rect">
            <a:avLst/>
          </a:prstGeom>
        </p:spPr>
      </p:pic>
    </p:spTree>
    <p:extLst>
      <p:ext uri="{BB962C8B-B14F-4D97-AF65-F5344CB8AC3E}">
        <p14:creationId xmlns:p14="http://schemas.microsoft.com/office/powerpoint/2010/main" val="793891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83" r="1" b="7760"/>
          <a:stretch/>
        </p:blipFill>
        <p:spPr>
          <a:xfrm>
            <a:off x="71120" y="-1191685"/>
            <a:ext cx="12120880" cy="7684560"/>
          </a:xfrm>
        </p:spPr>
      </p:pic>
      <p:sp>
        <p:nvSpPr>
          <p:cNvPr id="3" name="Title 2"/>
          <p:cNvSpPr>
            <a:spLocks noGrp="1"/>
          </p:cNvSpPr>
          <p:nvPr>
            <p:ph type="title"/>
          </p:nvPr>
        </p:nvSpPr>
        <p:spPr>
          <a:xfrm>
            <a:off x="1111155" y="365125"/>
            <a:ext cx="10515600" cy="1325563"/>
          </a:xfrm>
        </p:spPr>
        <p:txBody>
          <a:bodyPr/>
          <a:lstStyle/>
          <a:p>
            <a:r>
              <a:rPr lang="en-US" b="1" dirty="0"/>
              <a:t>Thank you!</a:t>
            </a:r>
          </a:p>
        </p:txBody>
      </p:sp>
      <p:sp>
        <p:nvSpPr>
          <p:cNvPr id="5" name="TextBox 15"/>
          <p:cNvSpPr txBox="1">
            <a:spLocks noChangeArrowheads="1"/>
          </p:cNvSpPr>
          <p:nvPr/>
        </p:nvSpPr>
        <p:spPr bwMode="auto">
          <a:xfrm>
            <a:off x="7466652" y="2650595"/>
            <a:ext cx="3259547" cy="331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nl-NL" altLang="en-US" sz="4000" dirty="0"/>
              <a:t>Contact Us!</a:t>
            </a:r>
            <a:br>
              <a:rPr lang="nl-NL" altLang="en-US" sz="3400" dirty="0"/>
            </a:br>
            <a:r>
              <a:rPr lang="nl-NL" altLang="en-US" sz="1800" dirty="0"/>
              <a:t>Uwezo Uganda, </a:t>
            </a:r>
          </a:p>
          <a:p>
            <a:pPr>
              <a:buNone/>
            </a:pPr>
            <a:r>
              <a:rPr lang="en-US" sz="1800" dirty="0"/>
              <a:t>Corner House, Suite B1</a:t>
            </a:r>
          </a:p>
          <a:p>
            <a:pPr>
              <a:buNone/>
            </a:pPr>
            <a:r>
              <a:rPr lang="en-US" sz="1800" dirty="0"/>
              <a:t>Plot 436/437, </a:t>
            </a:r>
            <a:r>
              <a:rPr lang="en-US" sz="1800" dirty="0" err="1"/>
              <a:t>Mawanda</a:t>
            </a:r>
            <a:r>
              <a:rPr lang="en-US" sz="1800" dirty="0"/>
              <a:t> Road</a:t>
            </a:r>
          </a:p>
          <a:p>
            <a:pPr>
              <a:buNone/>
            </a:pPr>
            <a:r>
              <a:rPr lang="en-US" sz="1800" dirty="0" err="1"/>
              <a:t>Kamwokya</a:t>
            </a:r>
            <a:r>
              <a:rPr lang="en-US" sz="1800" dirty="0"/>
              <a:t>, Kampala</a:t>
            </a:r>
          </a:p>
          <a:p>
            <a:pPr>
              <a:buNone/>
            </a:pPr>
            <a:r>
              <a:rPr lang="en-US" sz="1800" dirty="0"/>
              <a:t>P.O Box 33275, Kampala, Uganda</a:t>
            </a:r>
          </a:p>
          <a:p>
            <a:pPr>
              <a:buNone/>
            </a:pPr>
            <a:r>
              <a:rPr lang="en-US" sz="1800" dirty="0"/>
              <a:t>Tel: +256-393-193-441</a:t>
            </a:r>
          </a:p>
          <a:p>
            <a:pPr>
              <a:buNone/>
            </a:pPr>
            <a:r>
              <a:rPr lang="en-US" sz="1800" dirty="0"/>
              <a:t>E-mail: info@uwezouganda.org</a:t>
            </a:r>
          </a:p>
          <a:p>
            <a:pPr>
              <a:buNone/>
            </a:pPr>
            <a:r>
              <a:rPr lang="en-US" sz="1800" dirty="0"/>
              <a:t>https://uwezouganda.org/</a:t>
            </a:r>
          </a:p>
        </p:txBody>
      </p:sp>
    </p:spTree>
    <p:extLst>
      <p:ext uri="{BB962C8B-B14F-4D97-AF65-F5344CB8AC3E}">
        <p14:creationId xmlns:p14="http://schemas.microsoft.com/office/powerpoint/2010/main" val="2545313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484" b="13817"/>
          <a:stretch/>
        </p:blipFill>
        <p:spPr>
          <a:xfrm>
            <a:off x="506792" y="5369560"/>
            <a:ext cx="2275193" cy="1188720"/>
          </a:xfrm>
          <a:prstGeom prst="rect">
            <a:avLst/>
          </a:prstGeom>
        </p:spPr>
      </p:pic>
      <p:sp>
        <p:nvSpPr>
          <p:cNvPr id="6" name="Title 1">
            <a:extLst>
              <a:ext uri="{FF2B5EF4-FFF2-40B4-BE49-F238E27FC236}">
                <a16:creationId xmlns:a16="http://schemas.microsoft.com/office/drawing/2014/main" id="{4DF2FD39-A14E-4D4A-8C99-36D482AF1212}"/>
              </a:ext>
            </a:extLst>
          </p:cNvPr>
          <p:cNvSpPr txBox="1">
            <a:spLocks/>
          </p:cNvSpPr>
          <p:nvPr/>
        </p:nvSpPr>
        <p:spPr>
          <a:xfrm>
            <a:off x="284480" y="-15239"/>
            <a:ext cx="10835640" cy="939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006891"/>
                </a:solidFill>
              </a:rPr>
              <a:t>Introduction</a:t>
            </a:r>
            <a:endParaRPr lang="en-GB" sz="4000" b="1" dirty="0">
              <a:solidFill>
                <a:schemeClr val="accent5">
                  <a:lumMod val="75000"/>
                </a:schemeClr>
              </a:solidFill>
              <a:latin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6DD37F24-FFC9-43AF-A18A-88B2D62F0CD0}"/>
              </a:ext>
            </a:extLst>
          </p:cNvPr>
          <p:cNvSpPr txBox="1">
            <a:spLocks/>
          </p:cNvSpPr>
          <p:nvPr/>
        </p:nvSpPr>
        <p:spPr>
          <a:xfrm>
            <a:off x="506792" y="852835"/>
            <a:ext cx="11319448" cy="46634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lnSpc>
                <a:spcPct val="100000"/>
              </a:lnSpc>
              <a:spcBef>
                <a:spcPts val="0"/>
              </a:spcBef>
              <a:buFont typeface="Arial" panose="020B0604020202020204" pitchFamily="34" charset="0"/>
              <a:buChar char="•"/>
              <a:defRPr/>
            </a:pPr>
            <a:r>
              <a:rPr lang="en-US" sz="3600" dirty="0"/>
              <a:t>For the past decade, Uwezo has assessed the basic literacy and numeracy skills of children of school age (ages 6-16) in East Africa. </a:t>
            </a:r>
          </a:p>
          <a:p>
            <a:pPr algn="l">
              <a:lnSpc>
                <a:spcPct val="100000"/>
              </a:lnSpc>
              <a:spcBef>
                <a:spcPts val="0"/>
              </a:spcBef>
              <a:defRPr/>
            </a:pPr>
            <a:endParaRPr lang="en-US" sz="3600" dirty="0"/>
          </a:p>
          <a:p>
            <a:pPr marL="571500" indent="-571500" algn="l">
              <a:lnSpc>
                <a:spcPct val="100000"/>
              </a:lnSpc>
              <a:spcBef>
                <a:spcPts val="0"/>
              </a:spcBef>
              <a:buFont typeface="Arial" panose="020B0604020202020204" pitchFamily="34" charset="0"/>
              <a:buChar char="•"/>
              <a:defRPr/>
            </a:pPr>
            <a:r>
              <a:rPr lang="en-US" sz="3600" dirty="0"/>
              <a:t>In 2019 we wished to understand better the situation of young people aged 14-20 in relation to the literacy and numeracy demands of employment and everyday living. </a:t>
            </a:r>
            <a:endParaRPr lang="en-GB" sz="1600" dirty="0">
              <a:solidFill>
                <a:srgbClr val="00B050"/>
              </a:solidFill>
              <a:latin typeface="Calibri" panose="020F0502020204030204"/>
            </a:endParaRPr>
          </a:p>
          <a:p>
            <a:pPr marL="457200" indent="-457200" algn="l">
              <a:buFont typeface="Arial" panose="020B0604020202020204" pitchFamily="34" charset="0"/>
              <a:buChar char="•"/>
            </a:pPr>
            <a:endParaRPr lang="en-GB" sz="1600" dirty="0">
              <a:solidFill>
                <a:srgbClr val="00B050"/>
              </a:solidFill>
              <a:latin typeface="Calibri" panose="020F0502020204030204"/>
            </a:endParaRPr>
          </a:p>
          <a:p>
            <a:pPr marL="457200" indent="-457200" algn="l">
              <a:buFont typeface="Arial" panose="020B0604020202020204" pitchFamily="34" charset="0"/>
              <a:buChar char="•"/>
            </a:pPr>
            <a:endParaRPr lang="en-GB" sz="2000" dirty="0">
              <a:solidFill>
                <a:srgbClr val="00B050"/>
              </a:solidFill>
              <a:latin typeface="Calibri" panose="020F0502020204030204"/>
            </a:endParaRPr>
          </a:p>
          <a:p>
            <a:pPr marL="457200" indent="-457200" algn="l">
              <a:buFont typeface="Arial" panose="020B0604020202020204" pitchFamily="34" charset="0"/>
              <a:buChar char="•"/>
            </a:pPr>
            <a:endParaRPr lang="en-GB" sz="2800" baseline="30000" dirty="0"/>
          </a:p>
          <a:p>
            <a:pPr marL="457200" indent="-457200" algn="l">
              <a:buFont typeface="Arial" panose="020B0604020202020204" pitchFamily="34" charset="0"/>
              <a:buChar char="•"/>
            </a:pPr>
            <a:endParaRPr lang="en-GB" sz="2800" dirty="0"/>
          </a:p>
          <a:p>
            <a:pPr marL="457200" indent="-457200" algn="l">
              <a:buFont typeface="Arial" panose="020B0604020202020204" pitchFamily="34" charset="0"/>
              <a:buChar char="•"/>
            </a:pPr>
            <a:endParaRPr lang="en-GB" sz="2800"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87366B56-F66C-40CF-9DC6-140DDBB24B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1586" y="4636930"/>
            <a:ext cx="3175623" cy="3175623"/>
          </a:xfrm>
          <a:prstGeom prst="rect">
            <a:avLst/>
          </a:prstGeom>
        </p:spPr>
      </p:pic>
    </p:spTree>
    <p:extLst>
      <p:ext uri="{BB962C8B-B14F-4D97-AF65-F5344CB8AC3E}">
        <p14:creationId xmlns:p14="http://schemas.microsoft.com/office/powerpoint/2010/main" val="3927082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484" b="13817"/>
          <a:stretch/>
        </p:blipFill>
        <p:spPr>
          <a:xfrm>
            <a:off x="506792" y="5369560"/>
            <a:ext cx="2275193" cy="1188720"/>
          </a:xfrm>
          <a:prstGeom prst="rect">
            <a:avLst/>
          </a:prstGeom>
        </p:spPr>
      </p:pic>
      <p:sp>
        <p:nvSpPr>
          <p:cNvPr id="6" name="Title 1">
            <a:extLst>
              <a:ext uri="{FF2B5EF4-FFF2-40B4-BE49-F238E27FC236}">
                <a16:creationId xmlns:a16="http://schemas.microsoft.com/office/drawing/2014/main" id="{4DF2FD39-A14E-4D4A-8C99-36D482AF1212}"/>
              </a:ext>
            </a:extLst>
          </p:cNvPr>
          <p:cNvSpPr txBox="1">
            <a:spLocks/>
          </p:cNvSpPr>
          <p:nvPr/>
        </p:nvSpPr>
        <p:spPr>
          <a:xfrm>
            <a:off x="284480" y="-15239"/>
            <a:ext cx="10835640" cy="939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006891"/>
                </a:solidFill>
              </a:rPr>
              <a:t>Rationale for the assessment</a:t>
            </a:r>
            <a:endParaRPr lang="en-GB" sz="4000" b="1" dirty="0">
              <a:solidFill>
                <a:schemeClr val="accent5">
                  <a:lumMod val="75000"/>
                </a:schemeClr>
              </a:solidFill>
              <a:latin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6DD37F24-FFC9-43AF-A18A-88B2D62F0CD0}"/>
              </a:ext>
            </a:extLst>
          </p:cNvPr>
          <p:cNvSpPr txBox="1">
            <a:spLocks/>
          </p:cNvSpPr>
          <p:nvPr/>
        </p:nvSpPr>
        <p:spPr>
          <a:xfrm>
            <a:off x="6547104" y="1078991"/>
            <a:ext cx="5059680" cy="4509009"/>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defRPr/>
            </a:pPr>
            <a:r>
              <a:rPr lang="en-US" sz="3600" dirty="0"/>
              <a:t>To contribute to the existing assessment methods and approaches that accurately measure how outcomes of schooling match with skills required in the workplace and everyday life</a:t>
            </a:r>
            <a:endParaRPr lang="en-GB" sz="1600" dirty="0">
              <a:solidFill>
                <a:srgbClr val="00B050"/>
              </a:solidFill>
              <a:latin typeface="Calibri" panose="020F0502020204030204"/>
            </a:endParaRPr>
          </a:p>
          <a:p>
            <a:pPr marL="457200" indent="-457200" algn="l">
              <a:buFont typeface="Arial" panose="020B0604020202020204" pitchFamily="34" charset="0"/>
              <a:buChar char="•"/>
            </a:pPr>
            <a:endParaRPr lang="en-GB" sz="1600" dirty="0">
              <a:solidFill>
                <a:srgbClr val="00B050"/>
              </a:solidFill>
              <a:latin typeface="Calibri" panose="020F0502020204030204"/>
            </a:endParaRPr>
          </a:p>
          <a:p>
            <a:pPr marL="457200" indent="-457200" algn="l">
              <a:buFont typeface="Arial" panose="020B0604020202020204" pitchFamily="34" charset="0"/>
              <a:buChar char="•"/>
            </a:pPr>
            <a:endParaRPr lang="en-GB" sz="2000" dirty="0">
              <a:solidFill>
                <a:srgbClr val="00B050"/>
              </a:solidFill>
              <a:latin typeface="Calibri" panose="020F0502020204030204"/>
            </a:endParaRPr>
          </a:p>
          <a:p>
            <a:pPr marL="457200" indent="-457200" algn="l">
              <a:buFont typeface="Arial" panose="020B0604020202020204" pitchFamily="34" charset="0"/>
              <a:buChar char="•"/>
            </a:pPr>
            <a:endParaRPr lang="en-GB" sz="2800" baseline="30000" dirty="0"/>
          </a:p>
          <a:p>
            <a:pPr marL="457200" indent="-457200" algn="l">
              <a:buFont typeface="Arial" panose="020B0604020202020204" pitchFamily="34" charset="0"/>
              <a:buChar char="•"/>
            </a:pPr>
            <a:endParaRPr lang="en-GB" sz="2800" dirty="0"/>
          </a:p>
          <a:p>
            <a:pPr marL="457200" indent="-457200" algn="l">
              <a:buFont typeface="Arial" panose="020B0604020202020204" pitchFamily="34" charset="0"/>
              <a:buChar char="•"/>
            </a:pPr>
            <a:endParaRPr lang="en-GB" sz="2800" dirty="0"/>
          </a:p>
          <a:p>
            <a:endParaRPr lang="en-GB" dirty="0"/>
          </a:p>
          <a:p>
            <a:endParaRPr lang="en-GB" dirty="0"/>
          </a:p>
          <a:p>
            <a:endParaRPr lang="en-GB" dirty="0"/>
          </a:p>
        </p:txBody>
      </p:sp>
      <p:pic>
        <p:nvPicPr>
          <p:cNvPr id="5"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4388" y="1078992"/>
            <a:ext cx="4500380" cy="4331050"/>
          </a:xfrm>
          <a:prstGeom prst="rect">
            <a:avLst/>
          </a:prstGeom>
        </p:spPr>
      </p:pic>
      <p:pic>
        <p:nvPicPr>
          <p:cNvPr id="9" name="Picture 8">
            <a:extLst>
              <a:ext uri="{FF2B5EF4-FFF2-40B4-BE49-F238E27FC236}">
                <a16:creationId xmlns:a16="http://schemas.microsoft.com/office/drawing/2014/main" id="{87366B56-F66C-40CF-9DC6-140DDBB24B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1586" y="4789330"/>
            <a:ext cx="3175623" cy="3175623"/>
          </a:xfrm>
          <a:prstGeom prst="rect">
            <a:avLst/>
          </a:prstGeom>
        </p:spPr>
      </p:pic>
    </p:spTree>
    <p:extLst>
      <p:ext uri="{BB962C8B-B14F-4D97-AF65-F5344CB8AC3E}">
        <p14:creationId xmlns:p14="http://schemas.microsoft.com/office/powerpoint/2010/main" val="79109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484" b="13817"/>
          <a:stretch/>
        </p:blipFill>
        <p:spPr>
          <a:xfrm>
            <a:off x="506792" y="5369560"/>
            <a:ext cx="2275193" cy="1188720"/>
          </a:xfrm>
          <a:prstGeom prst="rect">
            <a:avLst/>
          </a:prstGeom>
        </p:spPr>
      </p:pic>
      <p:sp>
        <p:nvSpPr>
          <p:cNvPr id="6" name="Title 1">
            <a:extLst>
              <a:ext uri="{FF2B5EF4-FFF2-40B4-BE49-F238E27FC236}">
                <a16:creationId xmlns:a16="http://schemas.microsoft.com/office/drawing/2014/main" id="{4DF2FD39-A14E-4D4A-8C99-36D482AF1212}"/>
              </a:ext>
            </a:extLst>
          </p:cNvPr>
          <p:cNvSpPr txBox="1">
            <a:spLocks/>
          </p:cNvSpPr>
          <p:nvPr/>
        </p:nvSpPr>
        <p:spPr>
          <a:xfrm>
            <a:off x="284480" y="-15239"/>
            <a:ext cx="10835640" cy="939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006891"/>
                </a:solidFill>
              </a:rPr>
              <a:t>Methodology</a:t>
            </a:r>
            <a:endParaRPr lang="en-GB" sz="4000" b="1" dirty="0">
              <a:solidFill>
                <a:schemeClr val="accent5">
                  <a:lumMod val="75000"/>
                </a:schemeClr>
              </a:solidFill>
              <a:latin typeface="Calibri" panose="020F0502020204030204" pitchFamily="34" charset="0"/>
              <a:cs typeface="Calibri" panose="020F0502020204030204" pitchFamily="34" charset="0"/>
            </a:endParaRPr>
          </a:p>
        </p:txBody>
      </p:sp>
      <p:pic>
        <p:nvPicPr>
          <p:cNvPr id="9"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670" y="1207008"/>
            <a:ext cx="4618426" cy="362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8"/>
          <p:cNvSpPr txBox="1">
            <a:spLocks/>
          </p:cNvSpPr>
          <p:nvPr/>
        </p:nvSpPr>
        <p:spPr>
          <a:xfrm>
            <a:off x="5469837" y="924561"/>
            <a:ext cx="5171166" cy="4823916"/>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GB" altLang="en-US" sz="3900" dirty="0"/>
              <a:t>Household survey</a:t>
            </a:r>
          </a:p>
          <a:p>
            <a:pPr marL="571500" indent="-571500" algn="l">
              <a:buFont typeface="Arial" panose="020B0604020202020204" pitchFamily="34" charset="0"/>
              <a:buChar char="•"/>
            </a:pPr>
            <a:r>
              <a:rPr lang="en-GB" altLang="en-US" sz="3900" b="1" dirty="0"/>
              <a:t>01</a:t>
            </a:r>
            <a:r>
              <a:rPr lang="en-GB" altLang="en-US" sz="3900" dirty="0"/>
              <a:t> District</a:t>
            </a:r>
          </a:p>
          <a:p>
            <a:pPr marL="571500" indent="-571500" algn="l">
              <a:buFont typeface="Arial" panose="020B0604020202020204" pitchFamily="34" charset="0"/>
              <a:buChar char="•"/>
            </a:pPr>
            <a:r>
              <a:rPr lang="en-GB" altLang="en-US" sz="3900" b="1" dirty="0"/>
              <a:t>10 EAs</a:t>
            </a:r>
            <a:r>
              <a:rPr lang="en-GB" altLang="en-US" sz="3900" dirty="0"/>
              <a:t> (5 rural, 5 urban) randomly selected</a:t>
            </a:r>
          </a:p>
          <a:p>
            <a:pPr marL="571500" indent="-571500" algn="l">
              <a:buFont typeface="Arial" panose="020B0604020202020204" pitchFamily="34" charset="0"/>
              <a:buChar char="•"/>
            </a:pPr>
            <a:r>
              <a:rPr lang="en-GB" altLang="en-US" sz="3900" b="1" dirty="0"/>
              <a:t>191 </a:t>
            </a:r>
            <a:r>
              <a:rPr lang="en-GB" altLang="en-US" sz="3900" dirty="0"/>
              <a:t>households </a:t>
            </a:r>
            <a:endParaRPr lang="en-GB" altLang="en-US" sz="3900" b="1" dirty="0"/>
          </a:p>
          <a:p>
            <a:pPr marL="571500" indent="-571500" algn="l">
              <a:buFont typeface="Arial" panose="020B0604020202020204" pitchFamily="34" charset="0"/>
              <a:buChar char="•"/>
            </a:pPr>
            <a:r>
              <a:rPr lang="en-GB" altLang="en-US" sz="3900" b="1" dirty="0"/>
              <a:t>253</a:t>
            </a:r>
            <a:r>
              <a:rPr lang="en-GB" altLang="en-US" sz="3900" dirty="0"/>
              <a:t> young people aged 14-20 assessed </a:t>
            </a:r>
          </a:p>
          <a:p>
            <a:pPr marL="571500" indent="-571500" algn="l">
              <a:buFont typeface="Arial" panose="020B0604020202020204" pitchFamily="34" charset="0"/>
              <a:buChar char="•"/>
            </a:pPr>
            <a:r>
              <a:rPr lang="en-US" sz="3900" dirty="0"/>
              <a:t>Computer-assisted personal interview</a:t>
            </a:r>
            <a:endParaRPr lang="en-GB" altLang="en-US" sz="3900" dirty="0"/>
          </a:p>
          <a:p>
            <a:endParaRPr lang="en-GB" altLang="en-US" sz="2800" dirty="0"/>
          </a:p>
        </p:txBody>
      </p:sp>
      <p:pic>
        <p:nvPicPr>
          <p:cNvPr id="7" name="Picture 6">
            <a:extLst>
              <a:ext uri="{FF2B5EF4-FFF2-40B4-BE49-F238E27FC236}">
                <a16:creationId xmlns:a16="http://schemas.microsoft.com/office/drawing/2014/main" id="{87366B56-F66C-40CF-9DC6-140DDBB24B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1586" y="4789330"/>
            <a:ext cx="3175623" cy="3175623"/>
          </a:xfrm>
          <a:prstGeom prst="rect">
            <a:avLst/>
          </a:prstGeom>
        </p:spPr>
      </p:pic>
    </p:spTree>
    <p:extLst>
      <p:ext uri="{BB962C8B-B14F-4D97-AF65-F5344CB8AC3E}">
        <p14:creationId xmlns:p14="http://schemas.microsoft.com/office/powerpoint/2010/main" val="1788139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484" b="13817"/>
          <a:stretch/>
        </p:blipFill>
        <p:spPr>
          <a:xfrm>
            <a:off x="506792" y="5369560"/>
            <a:ext cx="2275193" cy="1188720"/>
          </a:xfrm>
          <a:prstGeom prst="rect">
            <a:avLst/>
          </a:prstGeom>
        </p:spPr>
      </p:pic>
      <p:sp>
        <p:nvSpPr>
          <p:cNvPr id="6" name="Title 1">
            <a:extLst>
              <a:ext uri="{FF2B5EF4-FFF2-40B4-BE49-F238E27FC236}">
                <a16:creationId xmlns:a16="http://schemas.microsoft.com/office/drawing/2014/main" id="{4DF2FD39-A14E-4D4A-8C99-36D482AF1212}"/>
              </a:ext>
            </a:extLst>
          </p:cNvPr>
          <p:cNvSpPr txBox="1">
            <a:spLocks/>
          </p:cNvSpPr>
          <p:nvPr/>
        </p:nvSpPr>
        <p:spPr>
          <a:xfrm>
            <a:off x="284480" y="-15239"/>
            <a:ext cx="10835640" cy="939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006891"/>
                </a:solidFill>
              </a:rPr>
              <a:t>The assessment tasks</a:t>
            </a:r>
            <a:endParaRPr lang="en-GB" sz="4000" b="1" dirty="0">
              <a:solidFill>
                <a:schemeClr val="accent5">
                  <a:lumMod val="75000"/>
                </a:schemeClr>
              </a:solidFill>
              <a:latin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6DD37F24-FFC9-43AF-A18A-88B2D62F0CD0}"/>
              </a:ext>
            </a:extLst>
          </p:cNvPr>
          <p:cNvSpPr txBox="1">
            <a:spLocks/>
          </p:cNvSpPr>
          <p:nvPr/>
        </p:nvSpPr>
        <p:spPr>
          <a:xfrm>
            <a:off x="506792" y="852835"/>
            <a:ext cx="11319448" cy="46634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defRPr/>
            </a:pPr>
            <a:endParaRPr lang="en-US" sz="3600" dirty="0"/>
          </a:p>
          <a:p>
            <a:pPr marL="571500" indent="-571500" algn="l">
              <a:lnSpc>
                <a:spcPct val="100000"/>
              </a:lnSpc>
              <a:spcBef>
                <a:spcPts val="0"/>
              </a:spcBef>
              <a:buFont typeface="Arial" panose="020B0604020202020204" pitchFamily="34" charset="0"/>
              <a:buChar char="•"/>
              <a:defRPr/>
            </a:pPr>
            <a:r>
              <a:rPr lang="en-US" sz="3600" dirty="0"/>
              <a:t>Contextually relevant performance-assessment asks</a:t>
            </a:r>
          </a:p>
          <a:p>
            <a:pPr algn="l">
              <a:lnSpc>
                <a:spcPct val="100000"/>
              </a:lnSpc>
              <a:spcBef>
                <a:spcPts val="0"/>
              </a:spcBef>
              <a:defRPr/>
            </a:pPr>
            <a:endParaRPr lang="en-US" sz="3600" dirty="0"/>
          </a:p>
          <a:p>
            <a:pPr marL="571500" indent="-571500" algn="l">
              <a:lnSpc>
                <a:spcPct val="100000"/>
              </a:lnSpc>
              <a:spcBef>
                <a:spcPts val="0"/>
              </a:spcBef>
              <a:buFont typeface="Arial" panose="020B0604020202020204" pitchFamily="34" charset="0"/>
              <a:buChar char="•"/>
              <a:defRPr/>
            </a:pPr>
            <a:r>
              <a:rPr lang="en-US" sz="3600" dirty="0"/>
              <a:t>Through complex, but flexible and adaptable processes of referral from one task to another, each individual assessed was placed on one of five levels in literacy and one of three levels of numeracy.</a:t>
            </a:r>
          </a:p>
          <a:p>
            <a:pPr marL="457200" indent="-457200" algn="l">
              <a:buFont typeface="Arial" panose="020B0604020202020204" pitchFamily="34" charset="0"/>
              <a:buChar char="•"/>
            </a:pPr>
            <a:endParaRPr lang="en-GB" sz="1600" dirty="0">
              <a:solidFill>
                <a:srgbClr val="00B050"/>
              </a:solidFill>
              <a:latin typeface="Calibri" panose="020F0502020204030204"/>
            </a:endParaRPr>
          </a:p>
          <a:p>
            <a:pPr marL="457200" indent="-457200" algn="l">
              <a:buFont typeface="Arial" panose="020B0604020202020204" pitchFamily="34" charset="0"/>
              <a:buChar char="•"/>
            </a:pPr>
            <a:endParaRPr lang="en-GB" sz="2000" dirty="0">
              <a:solidFill>
                <a:srgbClr val="00B050"/>
              </a:solidFill>
              <a:latin typeface="Calibri" panose="020F0502020204030204"/>
            </a:endParaRPr>
          </a:p>
          <a:p>
            <a:pPr marL="457200" indent="-457200" algn="l">
              <a:buFont typeface="Arial" panose="020B0604020202020204" pitchFamily="34" charset="0"/>
              <a:buChar char="•"/>
            </a:pPr>
            <a:endParaRPr lang="en-GB" sz="2800" baseline="30000" dirty="0"/>
          </a:p>
          <a:p>
            <a:pPr marL="457200" indent="-457200" algn="l">
              <a:buFont typeface="Arial" panose="020B0604020202020204" pitchFamily="34" charset="0"/>
              <a:buChar char="•"/>
            </a:pPr>
            <a:endParaRPr lang="en-GB" sz="2800" dirty="0"/>
          </a:p>
          <a:p>
            <a:pPr marL="457200" indent="-457200" algn="l">
              <a:buFont typeface="Arial" panose="020B0604020202020204" pitchFamily="34" charset="0"/>
              <a:buChar char="•"/>
            </a:pPr>
            <a:endParaRPr lang="en-GB" sz="2800"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87366B56-F66C-40CF-9DC6-140DDBB24B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1586" y="4789330"/>
            <a:ext cx="3175623" cy="3175623"/>
          </a:xfrm>
          <a:prstGeom prst="rect">
            <a:avLst/>
          </a:prstGeom>
        </p:spPr>
      </p:pic>
    </p:spTree>
    <p:extLst>
      <p:ext uri="{BB962C8B-B14F-4D97-AF65-F5344CB8AC3E}">
        <p14:creationId xmlns:p14="http://schemas.microsoft.com/office/powerpoint/2010/main" val="1403240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484" b="13817"/>
          <a:stretch/>
        </p:blipFill>
        <p:spPr>
          <a:xfrm>
            <a:off x="506792" y="5369560"/>
            <a:ext cx="2275193" cy="1188720"/>
          </a:xfrm>
          <a:prstGeom prst="rect">
            <a:avLst/>
          </a:prstGeom>
        </p:spPr>
      </p:pic>
      <p:sp>
        <p:nvSpPr>
          <p:cNvPr id="6" name="Title 1">
            <a:extLst>
              <a:ext uri="{FF2B5EF4-FFF2-40B4-BE49-F238E27FC236}">
                <a16:creationId xmlns:a16="http://schemas.microsoft.com/office/drawing/2014/main" id="{4DF2FD39-A14E-4D4A-8C99-36D482AF1212}"/>
              </a:ext>
            </a:extLst>
          </p:cNvPr>
          <p:cNvSpPr txBox="1">
            <a:spLocks/>
          </p:cNvSpPr>
          <p:nvPr/>
        </p:nvSpPr>
        <p:spPr>
          <a:xfrm>
            <a:off x="284480" y="-15239"/>
            <a:ext cx="10835640" cy="939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006891"/>
                </a:solidFill>
              </a:rPr>
              <a:t>Overview of the Performance Tasks we developed</a:t>
            </a:r>
            <a:endParaRPr lang="en-GB" sz="4000" b="1" dirty="0">
              <a:solidFill>
                <a:schemeClr val="accent5">
                  <a:lumMod val="75000"/>
                </a:schemeClr>
              </a:solidFill>
              <a:latin typeface="Calibri" panose="020F0502020204030204" pitchFamily="34" charset="0"/>
              <a:cs typeface="Calibri" panose="020F0502020204030204" pitchFamily="34" charset="0"/>
            </a:endParaRPr>
          </a:p>
        </p:txBody>
      </p:sp>
      <p:graphicFrame>
        <p:nvGraphicFramePr>
          <p:cNvPr id="5" name="Content Placeholder 5"/>
          <p:cNvGraphicFramePr>
            <a:graphicFrameLocks/>
          </p:cNvGraphicFramePr>
          <p:nvPr>
            <p:extLst>
              <p:ext uri="{D42A27DB-BD31-4B8C-83A1-F6EECF244321}">
                <p14:modId xmlns:p14="http://schemas.microsoft.com/office/powerpoint/2010/main" val="754410214"/>
              </p:ext>
            </p:extLst>
          </p:nvPr>
        </p:nvGraphicFramePr>
        <p:xfrm>
          <a:off x="1644388" y="924561"/>
          <a:ext cx="8474530" cy="4815840"/>
        </p:xfrm>
        <a:graphic>
          <a:graphicData uri="http://schemas.openxmlformats.org/drawingml/2006/table">
            <a:tbl>
              <a:tblPr firstRow="1" bandRow="1">
                <a:tableStyleId>{5C22544A-7EE6-4342-B048-85BDC9FD1C3A}</a:tableStyleId>
              </a:tblPr>
              <a:tblGrid>
                <a:gridCol w="4237265">
                  <a:extLst>
                    <a:ext uri="{9D8B030D-6E8A-4147-A177-3AD203B41FA5}">
                      <a16:colId xmlns:a16="http://schemas.microsoft.com/office/drawing/2014/main" val="20000"/>
                    </a:ext>
                  </a:extLst>
                </a:gridCol>
                <a:gridCol w="4237265">
                  <a:extLst>
                    <a:ext uri="{9D8B030D-6E8A-4147-A177-3AD203B41FA5}">
                      <a16:colId xmlns:a16="http://schemas.microsoft.com/office/drawing/2014/main" val="20001"/>
                    </a:ext>
                  </a:extLst>
                </a:gridCol>
              </a:tblGrid>
              <a:tr h="421259">
                <a:tc>
                  <a:txBody>
                    <a:bodyPr/>
                    <a:lstStyle/>
                    <a:p>
                      <a:pPr algn="ctr"/>
                      <a:r>
                        <a:rPr lang="en-US" sz="2400" b="1" dirty="0">
                          <a:solidFill>
                            <a:srgbClr val="FF0000"/>
                          </a:solidFill>
                        </a:rPr>
                        <a:t>Reading</a:t>
                      </a:r>
                      <a:r>
                        <a:rPr lang="en-US" sz="2400" b="1" baseline="0" dirty="0">
                          <a:solidFill>
                            <a:srgbClr val="FF0000"/>
                          </a:solidFill>
                        </a:rPr>
                        <a:t> and Writing Tasks</a:t>
                      </a:r>
                      <a:endParaRPr lang="en-US" sz="24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FF0000"/>
                          </a:solidFill>
                        </a:rPr>
                        <a:t>Numeracy Tasks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016006">
                <a:tc>
                  <a:txBody>
                    <a:bodyPr/>
                    <a:lstStyle/>
                    <a:p>
                      <a:pPr marL="400050" indent="-400050">
                        <a:buAutoNum type="romanLcParenR"/>
                      </a:pPr>
                      <a:r>
                        <a:rPr lang="en-US" sz="2000" baseline="0" dirty="0"/>
                        <a:t>Completing a personal information form (START TASK for All)</a:t>
                      </a:r>
                    </a:p>
                    <a:p>
                      <a:pPr marL="400050" indent="-400050">
                        <a:buAutoNum type="romanLcParenR"/>
                      </a:pPr>
                      <a:r>
                        <a:rPr lang="en-US" sz="2000" baseline="0" dirty="0"/>
                        <a:t>Interpreting workplace signs and symbols</a:t>
                      </a:r>
                    </a:p>
                    <a:p>
                      <a:pPr marL="400050" indent="-400050">
                        <a:buAutoNum type="romanLcParenR"/>
                      </a:pPr>
                      <a:r>
                        <a:rPr lang="en-US" sz="2000" baseline="0" dirty="0"/>
                        <a:t>Reading and interpreting public notices</a:t>
                      </a:r>
                    </a:p>
                    <a:p>
                      <a:pPr marL="400050" indent="-400050">
                        <a:buAutoNum type="romanLcParenR"/>
                      </a:pPr>
                      <a:r>
                        <a:rPr lang="en-US" sz="2000" b="0" i="0" u="none" strike="noStrike" kern="1200" baseline="0" dirty="0">
                          <a:solidFill>
                            <a:schemeClr val="dk1"/>
                          </a:solidFill>
                          <a:latin typeface="+mn-lt"/>
                          <a:ea typeface="+mn-ea"/>
                          <a:cs typeface="+mn-cs"/>
                        </a:rPr>
                        <a:t>Reading and interpreting an official  application form (loan application)  </a:t>
                      </a:r>
                    </a:p>
                    <a:p>
                      <a:pPr marL="400050" indent="-400050">
                        <a:buAutoNum type="romanLcParenR"/>
                      </a:pPr>
                      <a:r>
                        <a:rPr lang="en-US" sz="2000" b="0" i="0" u="none" strike="noStrike" kern="1200" baseline="0" dirty="0">
                          <a:solidFill>
                            <a:schemeClr val="dk1"/>
                          </a:solidFill>
                          <a:latin typeface="+mn-lt"/>
                          <a:ea typeface="+mn-ea"/>
                          <a:cs typeface="+mn-cs"/>
                        </a:rPr>
                        <a:t> Reading of two contrasting texts and writing of answers to show understanding of conceptual meaning in unfamiliar text </a:t>
                      </a:r>
                      <a:endParaRPr lang="en-US" sz="2000" baseline="0" dirty="0"/>
                    </a:p>
                    <a:p>
                      <a:pPr marL="400050" indent="-400050">
                        <a:buAutoNum type="romanLcParenR"/>
                      </a:pPr>
                      <a:endParaRPr lang="en-US" sz="2000" baseline="0" dirty="0"/>
                    </a:p>
                    <a:p>
                      <a:pPr marL="400050" indent="-400050">
                        <a:buAutoNum type="romanLcParenR"/>
                      </a:pP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00050" lvl="0" indent="-400050">
                        <a:buAutoNum type="romanLcParenR"/>
                      </a:pPr>
                      <a:r>
                        <a:rPr lang="en-US" sz="2000" kern="1200" dirty="0">
                          <a:solidFill>
                            <a:schemeClr val="dk1"/>
                          </a:solidFill>
                          <a:effectLst/>
                          <a:latin typeface="+mn-lt"/>
                          <a:ea typeface="+mn-ea"/>
                          <a:cs typeface="+mn-cs"/>
                        </a:rPr>
                        <a:t>Using basic numeracy skills such as recognition of shapes, putting numbers in order, </a:t>
                      </a:r>
                      <a:r>
                        <a:rPr lang="en-US" sz="2000" kern="1200" dirty="0" err="1">
                          <a:solidFill>
                            <a:schemeClr val="dk1"/>
                          </a:solidFill>
                          <a:effectLst/>
                          <a:latin typeface="+mn-lt"/>
                          <a:ea typeface="+mn-ea"/>
                          <a:cs typeface="+mn-cs"/>
                        </a:rPr>
                        <a:t>recognising</a:t>
                      </a:r>
                      <a:r>
                        <a:rPr lang="en-US" sz="2000" kern="1200" dirty="0">
                          <a:solidFill>
                            <a:schemeClr val="dk1"/>
                          </a:solidFill>
                          <a:effectLst/>
                          <a:latin typeface="+mn-lt"/>
                          <a:ea typeface="+mn-ea"/>
                          <a:cs typeface="+mn-cs"/>
                        </a:rPr>
                        <a:t> place value as well as basic money values</a:t>
                      </a:r>
                    </a:p>
                    <a:p>
                      <a:pPr marL="400050" lvl="0" indent="-400050">
                        <a:buAutoNum type="romanLcParenR"/>
                      </a:pPr>
                      <a:r>
                        <a:rPr lang="en-US" sz="2000" kern="1200" dirty="0">
                          <a:solidFill>
                            <a:schemeClr val="dk1"/>
                          </a:solidFill>
                          <a:effectLst/>
                          <a:latin typeface="+mn-lt"/>
                          <a:ea typeface="+mn-ea"/>
                          <a:cs typeface="+mn-cs"/>
                        </a:rPr>
                        <a:t>Working with time and quantities</a:t>
                      </a:r>
                    </a:p>
                    <a:p>
                      <a:pPr marL="400050" lvl="0" indent="-400050">
                        <a:buAutoNum type="romanLcParenR"/>
                      </a:pPr>
                      <a:r>
                        <a:rPr lang="en-US" sz="2000" kern="1200" dirty="0">
                          <a:solidFill>
                            <a:schemeClr val="dk1"/>
                          </a:solidFill>
                          <a:effectLst/>
                          <a:latin typeface="+mn-lt"/>
                          <a:ea typeface="+mn-ea"/>
                          <a:cs typeface="+mn-cs"/>
                        </a:rPr>
                        <a:t>Basic workplace calculations</a:t>
                      </a:r>
                    </a:p>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7" name="Picture 6">
            <a:extLst>
              <a:ext uri="{FF2B5EF4-FFF2-40B4-BE49-F238E27FC236}">
                <a16:creationId xmlns:a16="http://schemas.microsoft.com/office/drawing/2014/main" id="{87366B56-F66C-40CF-9DC6-140DDBB24B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1586" y="4789330"/>
            <a:ext cx="3175623" cy="3175623"/>
          </a:xfrm>
          <a:prstGeom prst="rect">
            <a:avLst/>
          </a:prstGeom>
        </p:spPr>
      </p:pic>
    </p:spTree>
    <p:extLst>
      <p:ext uri="{BB962C8B-B14F-4D97-AF65-F5344CB8AC3E}">
        <p14:creationId xmlns:p14="http://schemas.microsoft.com/office/powerpoint/2010/main" val="3372233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2855" y="-23149"/>
            <a:ext cx="8229600" cy="460637"/>
          </a:xfrm>
        </p:spPr>
        <p:txBody>
          <a:bodyPr>
            <a:normAutofit fontScale="90000"/>
          </a:bodyPr>
          <a:lstStyle/>
          <a:p>
            <a:pPr algn="l"/>
            <a:r>
              <a:rPr lang="en-US" sz="3600" b="1" dirty="0">
                <a:solidFill>
                  <a:srgbClr val="006891"/>
                </a:solidFill>
              </a:rPr>
              <a:t>Assessment Approach: Flexible and Adaptable*</a:t>
            </a:r>
          </a:p>
        </p:txBody>
      </p:sp>
      <p:pic>
        <p:nvPicPr>
          <p:cNvPr id="7" name="Content Placeholder 6"/>
          <p:cNvPicPr>
            <a:picLocks noGrp="1" noChangeAspect="1"/>
          </p:cNvPicPr>
          <p:nvPr>
            <p:ph idx="1"/>
          </p:nvPr>
        </p:nvPicPr>
        <p:blipFill>
          <a:blip r:embed="rId3"/>
          <a:stretch>
            <a:fillRect/>
          </a:stretch>
        </p:blipFill>
        <p:spPr>
          <a:xfrm>
            <a:off x="1628172" y="437488"/>
            <a:ext cx="10243596" cy="6773324"/>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484" b="13817"/>
          <a:stretch/>
        </p:blipFill>
        <p:spPr>
          <a:xfrm>
            <a:off x="506792" y="5369560"/>
            <a:ext cx="2275193" cy="1188720"/>
          </a:xfrm>
          <a:prstGeom prst="rect">
            <a:avLst/>
          </a:prstGeom>
        </p:spPr>
      </p:pic>
    </p:spTree>
    <p:extLst>
      <p:ext uri="{BB962C8B-B14F-4D97-AF65-F5344CB8AC3E}">
        <p14:creationId xmlns:p14="http://schemas.microsoft.com/office/powerpoint/2010/main" val="1174044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rrow: Right 19"/>
          <p:cNvSpPr/>
          <p:nvPr/>
        </p:nvSpPr>
        <p:spPr>
          <a:xfrm rot="1212901" flipV="1">
            <a:off x="5642772" y="1946930"/>
            <a:ext cx="3232931" cy="168049"/>
          </a:xfrm>
          <a:prstGeom prst="rightArrow">
            <a:avLst>
              <a:gd name="adj1" fmla="val 50000"/>
              <a:gd name="adj2" fmla="val 31127"/>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a:p>
        </p:txBody>
      </p:sp>
      <p:sp>
        <p:nvSpPr>
          <p:cNvPr id="16" name="Arrow: Right 19"/>
          <p:cNvSpPr/>
          <p:nvPr/>
        </p:nvSpPr>
        <p:spPr>
          <a:xfrm rot="16200000" flipV="1">
            <a:off x="4457901" y="2175571"/>
            <a:ext cx="1110615" cy="168146"/>
          </a:xfrm>
          <a:prstGeom prst="rightArrow">
            <a:avLst>
              <a:gd name="adj1" fmla="val 50000"/>
              <a:gd name="adj2" fmla="val 31127"/>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a:p>
        </p:txBody>
      </p:sp>
      <p:sp>
        <p:nvSpPr>
          <p:cNvPr id="18" name="Arrow: Right 19"/>
          <p:cNvSpPr/>
          <p:nvPr/>
        </p:nvSpPr>
        <p:spPr>
          <a:xfrm>
            <a:off x="5429933" y="1326533"/>
            <a:ext cx="3543300" cy="195832"/>
          </a:xfrm>
          <a:prstGeom prst="rightArrow">
            <a:avLst>
              <a:gd name="adj1" fmla="val 50000"/>
              <a:gd name="adj2" fmla="val 31127"/>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a:p>
        </p:txBody>
      </p:sp>
      <p:sp>
        <p:nvSpPr>
          <p:cNvPr id="4" name="Hexagon 12"/>
          <p:cNvSpPr>
            <a:spLocks noChangeArrowheads="1"/>
          </p:cNvSpPr>
          <p:nvPr/>
        </p:nvSpPr>
        <p:spPr bwMode="auto">
          <a:xfrm>
            <a:off x="1522302" y="2202075"/>
            <a:ext cx="1206104" cy="1063133"/>
          </a:xfrm>
          <a:prstGeom prst="hexagon">
            <a:avLst>
              <a:gd name="adj" fmla="val 25025"/>
              <a:gd name="vf" fmla="val 115470"/>
            </a:avLst>
          </a:prstGeom>
          <a:solidFill>
            <a:srgbClr val="4472C4"/>
          </a:solidFill>
          <a:ln w="12700">
            <a:solidFill>
              <a:srgbClr val="1F3763"/>
            </a:solidFill>
            <a:miter lim="800000"/>
            <a:headEnd/>
            <a:tailEnd/>
          </a:ln>
        </p:spPr>
        <p:txBody>
          <a:bodyPr vert="horz" wrap="square" lIns="0" tIns="0" rIns="0" bIns="0" numCol="1" anchor="ctr" anchorCtr="0" compatLnSpc="1">
            <a:prstTxWarp prst="textNoShape">
              <a:avLst/>
            </a:prstTxWarp>
          </a:bodyPr>
          <a:lstStyle/>
          <a:p>
            <a:pPr algn="ctr" defTabSz="685800"/>
            <a:r>
              <a:rPr lang="en-AU" altLang="en-US" sz="1050" dirty="0">
                <a:solidFill>
                  <a:schemeClr val="bg1"/>
                </a:solidFill>
                <a:ea typeface="Calibri" panose="020F0502020204030204" pitchFamily="34" charset="0"/>
                <a:cs typeface="Times New Roman" panose="02020603050405020304" pitchFamily="18" charset="0"/>
              </a:rPr>
              <a:t>Reading levels</a:t>
            </a:r>
            <a:endParaRPr lang="en-AU" altLang="en-US" sz="2700" dirty="0">
              <a:solidFill>
                <a:schemeClr val="bg1"/>
              </a:solidFill>
              <a:latin typeface="Arial" panose="020B0604020202020204" pitchFamily="34" charset="0"/>
            </a:endParaRPr>
          </a:p>
        </p:txBody>
      </p:sp>
      <p:sp>
        <p:nvSpPr>
          <p:cNvPr id="5" name="Hexagon 13"/>
          <p:cNvSpPr>
            <a:spLocks noChangeArrowheads="1"/>
          </p:cNvSpPr>
          <p:nvPr/>
        </p:nvSpPr>
        <p:spPr bwMode="auto">
          <a:xfrm>
            <a:off x="4663171" y="1017303"/>
            <a:ext cx="1500188" cy="644128"/>
          </a:xfrm>
          <a:prstGeom prst="hexagon">
            <a:avLst>
              <a:gd name="adj" fmla="val 24994"/>
              <a:gd name="vf" fmla="val 115470"/>
            </a:avLst>
          </a:prstGeom>
          <a:solidFill>
            <a:srgbClr val="4472C4"/>
          </a:solidFill>
          <a:ln w="12700">
            <a:solidFill>
              <a:srgbClr val="2F528F"/>
            </a:solidFill>
            <a:miter lim="800000"/>
            <a:headEnd/>
            <a:tailEnd/>
          </a:ln>
        </p:spPr>
        <p:txBody>
          <a:bodyPr vert="horz" wrap="square" lIns="68580" tIns="34290" rIns="68580" bIns="34290" numCol="1" anchor="ctr" anchorCtr="0" compatLnSpc="1">
            <a:prstTxWarp prst="textNoShape">
              <a:avLst/>
            </a:prstTxWarp>
          </a:bodyPr>
          <a:lstStyle/>
          <a:p>
            <a:pPr algn="ctr" defTabSz="685800"/>
            <a:r>
              <a:rPr lang="en-AU" altLang="en-US" sz="825">
                <a:solidFill>
                  <a:srgbClr val="FFFFFF"/>
                </a:solidFill>
                <a:ea typeface="Calibri" panose="020F0502020204030204" pitchFamily="34" charset="0"/>
                <a:cs typeface="Times New Roman" panose="02020603050405020304" pitchFamily="18" charset="0"/>
              </a:rPr>
              <a:t>N23 basic workplace calculations</a:t>
            </a:r>
            <a:endParaRPr lang="en-AU" altLang="en-US" sz="1350">
              <a:latin typeface="Arial" panose="020B0604020202020204" pitchFamily="34" charset="0"/>
            </a:endParaRPr>
          </a:p>
        </p:txBody>
      </p:sp>
      <p:sp>
        <p:nvSpPr>
          <p:cNvPr id="6" name="Flowchart: Terminator 18"/>
          <p:cNvSpPr>
            <a:spLocks noChangeArrowheads="1"/>
          </p:cNvSpPr>
          <p:nvPr/>
        </p:nvSpPr>
        <p:spPr bwMode="auto">
          <a:xfrm>
            <a:off x="8856552" y="2572259"/>
            <a:ext cx="685800" cy="742950"/>
          </a:xfrm>
          <a:prstGeom prst="flowChartTerminator">
            <a:avLst/>
          </a:prstGeom>
          <a:solidFill>
            <a:srgbClr val="C00000"/>
          </a:solidFill>
          <a:ln w="12700">
            <a:solidFill>
              <a:srgbClr val="2F528F"/>
            </a:solidFill>
            <a:miter lim="800000"/>
            <a:headEnd/>
            <a:tailEnd/>
          </a:ln>
        </p:spPr>
        <p:txBody>
          <a:bodyPr vert="horz" wrap="square" lIns="68580" tIns="34290" rIns="68580" bIns="34290" numCol="1" anchor="ctr" anchorCtr="0" compatLnSpc="1">
            <a:prstTxWarp prst="textNoShape">
              <a:avLst/>
            </a:prstTxWarp>
          </a:bodyPr>
          <a:lstStyle/>
          <a:p>
            <a:pPr algn="ctr" defTabSz="685800"/>
            <a:r>
              <a:rPr lang="en-AU" altLang="en-US" sz="825">
                <a:ea typeface="Calibri" panose="020F0502020204030204" pitchFamily="34" charset="0"/>
                <a:cs typeface="Times New Roman" panose="02020603050405020304" pitchFamily="18" charset="0"/>
              </a:rPr>
              <a:t>Numeracy level 2</a:t>
            </a:r>
            <a:endParaRPr lang="en-AU" altLang="en-US" sz="1350">
              <a:latin typeface="Arial" panose="020B0604020202020204" pitchFamily="34" charset="0"/>
            </a:endParaRPr>
          </a:p>
        </p:txBody>
      </p:sp>
      <p:sp>
        <p:nvSpPr>
          <p:cNvPr id="9" name="Arrow: Right 19"/>
          <p:cNvSpPr/>
          <p:nvPr/>
        </p:nvSpPr>
        <p:spPr>
          <a:xfrm flipV="1">
            <a:off x="2728406" y="2588216"/>
            <a:ext cx="1699260" cy="243123"/>
          </a:xfrm>
          <a:prstGeom prst="rightArrow">
            <a:avLst>
              <a:gd name="adj1" fmla="val 50000"/>
              <a:gd name="adj2" fmla="val 31127"/>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a:p>
        </p:txBody>
      </p:sp>
      <p:sp>
        <p:nvSpPr>
          <p:cNvPr id="10" name="AutoShape 21"/>
          <p:cNvSpPr>
            <a:spLocks noChangeArrowheads="1"/>
          </p:cNvSpPr>
          <p:nvPr/>
        </p:nvSpPr>
        <p:spPr bwMode="auto">
          <a:xfrm>
            <a:off x="2773538" y="2241024"/>
            <a:ext cx="1447800" cy="833438"/>
          </a:xfrm>
          <a:prstGeom prst="flowChartConnector">
            <a:avLst/>
          </a:prstGeom>
          <a:solidFill>
            <a:srgbClr val="FFD966"/>
          </a:solidFill>
          <a:ln w="12700">
            <a:solidFill>
              <a:srgbClr val="2F528F"/>
            </a:solidFill>
            <a:miter lim="800000"/>
            <a:headEnd/>
            <a:tailEnd/>
          </a:ln>
        </p:spPr>
        <p:txBody>
          <a:bodyPr vert="horz" wrap="square" lIns="27000" tIns="0" rIns="27000" bIns="0" numCol="1" anchor="ctr" anchorCtr="0" compatLnSpc="1">
            <a:prstTxWarp prst="textNoShape">
              <a:avLst/>
            </a:prstTxWarp>
          </a:bodyPr>
          <a:lstStyle/>
          <a:p>
            <a:pPr algn="ctr" defTabSz="685800"/>
            <a:r>
              <a:rPr lang="en-AU" altLang="en-US" dirty="0">
                <a:latin typeface="Calibri" panose="020F0502020204030204" pitchFamily="34" charset="0"/>
                <a:ea typeface="Calibri" panose="020F0502020204030204" pitchFamily="34" charset="0"/>
                <a:cs typeface="Times New Roman" panose="02020603050405020304" pitchFamily="18" charset="0"/>
              </a:rPr>
              <a:t>Level 2, 3 or 4</a:t>
            </a:r>
            <a:endParaRPr lang="en-AU" altLang="en-US" sz="3300" dirty="0">
              <a:latin typeface="Arial" panose="020B0604020202020204" pitchFamily="34" charset="0"/>
            </a:endParaRPr>
          </a:p>
        </p:txBody>
      </p:sp>
      <p:sp>
        <p:nvSpPr>
          <p:cNvPr id="11" name="Arrow: Right 19"/>
          <p:cNvSpPr/>
          <p:nvPr/>
        </p:nvSpPr>
        <p:spPr>
          <a:xfrm rot="1878335" flipV="1">
            <a:off x="2070006" y="3691785"/>
            <a:ext cx="2402681" cy="174851"/>
          </a:xfrm>
          <a:prstGeom prst="rightArrow">
            <a:avLst>
              <a:gd name="adj1" fmla="val 50000"/>
              <a:gd name="adj2" fmla="val 31127"/>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a:p>
        </p:txBody>
      </p:sp>
      <p:sp>
        <p:nvSpPr>
          <p:cNvPr id="12" name="Hexagon 4"/>
          <p:cNvSpPr>
            <a:spLocks noChangeArrowheads="1"/>
          </p:cNvSpPr>
          <p:nvPr/>
        </p:nvSpPr>
        <p:spPr bwMode="auto">
          <a:xfrm>
            <a:off x="4420643" y="2377706"/>
            <a:ext cx="1162050" cy="907256"/>
          </a:xfrm>
          <a:prstGeom prst="hexagon">
            <a:avLst>
              <a:gd name="adj" fmla="val 24988"/>
              <a:gd name="vf" fmla="val 115470"/>
            </a:avLst>
          </a:prstGeom>
          <a:solidFill>
            <a:srgbClr val="4472C4"/>
          </a:solidFill>
          <a:ln w="12700">
            <a:solidFill>
              <a:srgbClr val="2F528F"/>
            </a:solidFill>
            <a:miter lim="800000"/>
            <a:headEnd/>
            <a:tailEnd/>
          </a:ln>
        </p:spPr>
        <p:txBody>
          <a:bodyPr vert="horz" wrap="square" lIns="27000" tIns="0" rIns="27000" bIns="0" numCol="1" anchor="ctr" anchorCtr="0" compatLnSpc="1">
            <a:prstTxWarp prst="textNoShape">
              <a:avLst/>
            </a:prstTxWarp>
          </a:bodyPr>
          <a:lstStyle/>
          <a:p>
            <a:pPr defTabSz="685800"/>
            <a:r>
              <a:rPr lang="en-AU" altLang="en-US" sz="825">
                <a:solidFill>
                  <a:srgbClr val="FFFFFF"/>
                </a:solidFill>
                <a:ea typeface="Calibri" panose="020F0502020204030204" pitchFamily="34" charset="0"/>
                <a:cs typeface="Times New Roman" panose="02020603050405020304" pitchFamily="18" charset="0"/>
              </a:rPr>
              <a:t>N12 work with time and quantities</a:t>
            </a:r>
            <a:endParaRPr lang="en-AU" altLang="en-US" sz="1350">
              <a:latin typeface="Arial" panose="020B0604020202020204" pitchFamily="34" charset="0"/>
            </a:endParaRPr>
          </a:p>
        </p:txBody>
      </p:sp>
      <p:sp>
        <p:nvSpPr>
          <p:cNvPr id="13" name="Hexagon 25"/>
          <p:cNvSpPr>
            <a:spLocks noChangeArrowheads="1"/>
          </p:cNvSpPr>
          <p:nvPr/>
        </p:nvSpPr>
        <p:spPr bwMode="auto">
          <a:xfrm>
            <a:off x="4024996" y="4151028"/>
            <a:ext cx="1733550" cy="1790700"/>
          </a:xfrm>
          <a:prstGeom prst="hexagon">
            <a:avLst>
              <a:gd name="adj" fmla="val 25000"/>
              <a:gd name="vf" fmla="val 115470"/>
            </a:avLst>
          </a:prstGeom>
          <a:solidFill>
            <a:srgbClr val="4472C4"/>
          </a:solidFill>
          <a:ln w="12700">
            <a:solidFill>
              <a:srgbClr val="2F528F"/>
            </a:solidFill>
            <a:miter lim="800000"/>
            <a:headEnd/>
            <a:tailEnd/>
          </a:ln>
        </p:spPr>
        <p:txBody>
          <a:bodyPr vert="horz" wrap="square" lIns="0" tIns="0" rIns="0" bIns="0" numCol="1" anchor="ctr" anchorCtr="0" compatLnSpc="1">
            <a:prstTxWarp prst="textNoShape">
              <a:avLst/>
            </a:prstTxWarp>
          </a:bodyPr>
          <a:lstStyle/>
          <a:p>
            <a:pPr algn="ctr" defTabSz="685800"/>
            <a:r>
              <a:rPr lang="en-AU" altLang="en-US" sz="825" dirty="0">
                <a:solidFill>
                  <a:srgbClr val="FFFFFF"/>
                </a:solidFill>
                <a:ea typeface="Calibri" panose="020F0502020204030204" pitchFamily="34" charset="0"/>
                <a:cs typeface="Times New Roman" panose="02020603050405020304" pitchFamily="18" charset="0"/>
              </a:rPr>
              <a:t>NPL12</a:t>
            </a:r>
            <a:r>
              <a:rPr lang="en-AU" altLang="en-US" sz="825" dirty="0">
                <a:ea typeface="Calibri" panose="020F0502020204030204" pitchFamily="34" charset="0"/>
                <a:cs typeface="Times New Roman" panose="02020603050405020304" pitchFamily="18" charset="0"/>
              </a:rPr>
              <a:t> </a:t>
            </a:r>
            <a:endParaRPr lang="en-AU" altLang="en-US" sz="600" dirty="0"/>
          </a:p>
          <a:p>
            <a:pPr algn="ctr" defTabSz="685800"/>
            <a:r>
              <a:rPr lang="en-AU" altLang="en-US" sz="825" dirty="0">
                <a:solidFill>
                  <a:srgbClr val="FFFFFF"/>
                </a:solidFill>
                <a:ea typeface="Calibri" panose="020F0502020204030204" pitchFamily="34" charset="0"/>
                <a:cs typeface="Times New Roman" panose="02020603050405020304" pitchFamily="18" charset="0"/>
              </a:rPr>
              <a:t>use words for shapes</a:t>
            </a:r>
            <a:endParaRPr lang="en-AU" altLang="en-US" sz="600" dirty="0"/>
          </a:p>
          <a:p>
            <a:pPr algn="ctr" defTabSz="685800"/>
            <a:r>
              <a:rPr lang="en-AU" altLang="en-US" sz="825" dirty="0">
                <a:solidFill>
                  <a:srgbClr val="FFFFFF"/>
                </a:solidFill>
                <a:ea typeface="Calibri" panose="020F0502020204030204" pitchFamily="34" charset="0"/>
                <a:cs typeface="Times New Roman" panose="02020603050405020304" pitchFamily="18" charset="0"/>
              </a:rPr>
              <a:t> put numbers (cardinal and ordinal) into order</a:t>
            </a:r>
            <a:endParaRPr lang="en-AU" altLang="en-US" sz="600" dirty="0"/>
          </a:p>
          <a:p>
            <a:pPr algn="ctr" defTabSz="685800"/>
            <a:r>
              <a:rPr lang="en-AU" altLang="en-US" sz="825" dirty="0">
                <a:solidFill>
                  <a:srgbClr val="FFFFFF"/>
                </a:solidFill>
                <a:ea typeface="Calibri" panose="020F0502020204030204" pitchFamily="34" charset="0"/>
                <a:cs typeface="Times New Roman" panose="02020603050405020304" pitchFamily="18" charset="0"/>
              </a:rPr>
              <a:t>recognise place value</a:t>
            </a:r>
            <a:endParaRPr lang="en-AU" altLang="en-US" sz="600" dirty="0"/>
          </a:p>
          <a:p>
            <a:pPr algn="ctr" defTabSz="685800"/>
            <a:r>
              <a:rPr lang="en-AU" altLang="en-US" sz="825" dirty="0">
                <a:solidFill>
                  <a:srgbClr val="FFFFFF"/>
                </a:solidFill>
                <a:ea typeface="Calibri" panose="020F0502020204030204" pitchFamily="34" charset="0"/>
                <a:cs typeface="Times New Roman" panose="02020603050405020304" pitchFamily="18" charset="0"/>
              </a:rPr>
              <a:t> basic money values</a:t>
            </a:r>
            <a:endParaRPr lang="en-AU" altLang="en-US" sz="1350" dirty="0">
              <a:latin typeface="Arial" panose="020B0604020202020204" pitchFamily="34" charset="0"/>
            </a:endParaRPr>
          </a:p>
        </p:txBody>
      </p:sp>
      <p:sp>
        <p:nvSpPr>
          <p:cNvPr id="14" name="Arrow: Right 19"/>
          <p:cNvSpPr/>
          <p:nvPr/>
        </p:nvSpPr>
        <p:spPr>
          <a:xfrm flipV="1">
            <a:off x="5582693" y="2718724"/>
            <a:ext cx="3143250" cy="246668"/>
          </a:xfrm>
          <a:prstGeom prst="rightArrow">
            <a:avLst>
              <a:gd name="adj1" fmla="val 50000"/>
              <a:gd name="adj2" fmla="val 31127"/>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a:p>
        </p:txBody>
      </p:sp>
      <p:sp>
        <p:nvSpPr>
          <p:cNvPr id="15" name="AutoShape 16"/>
          <p:cNvSpPr>
            <a:spLocks noChangeArrowheads="1"/>
          </p:cNvSpPr>
          <p:nvPr/>
        </p:nvSpPr>
        <p:spPr bwMode="auto">
          <a:xfrm>
            <a:off x="6324092" y="3939692"/>
            <a:ext cx="1447800" cy="613172"/>
          </a:xfrm>
          <a:prstGeom prst="flowChartConnector">
            <a:avLst/>
          </a:prstGeom>
          <a:solidFill>
            <a:srgbClr val="FFD966"/>
          </a:solidFill>
          <a:ln w="12700">
            <a:solidFill>
              <a:srgbClr val="2F528F"/>
            </a:solidFill>
            <a:miter lim="800000"/>
            <a:headEnd/>
            <a:tailEnd/>
          </a:ln>
        </p:spPr>
        <p:txBody>
          <a:bodyPr vert="horz" wrap="square" lIns="68580" tIns="34290" rIns="68580" bIns="34290" numCol="1" anchor="ctr" anchorCtr="0" compatLnSpc="1">
            <a:prstTxWarp prst="textNoShape">
              <a:avLst/>
            </a:prstTxWarp>
          </a:bodyPr>
          <a:lstStyle/>
          <a:p>
            <a:pPr algn="ctr" defTabSz="685800"/>
            <a:r>
              <a:rPr lang="en-AU" altLang="en-US" sz="825" dirty="0">
                <a:ea typeface="Calibri" panose="020F0502020204030204" pitchFamily="34" charset="0"/>
                <a:cs typeface="Times New Roman" panose="02020603050405020304" pitchFamily="18" charset="0"/>
              </a:rPr>
              <a:t>Mostly correct in both categories</a:t>
            </a:r>
            <a:endParaRPr lang="en-AU" altLang="en-US" sz="1350" dirty="0">
              <a:latin typeface="Arial" panose="020B0604020202020204" pitchFamily="34" charset="0"/>
            </a:endParaRPr>
          </a:p>
        </p:txBody>
      </p:sp>
      <p:sp>
        <p:nvSpPr>
          <p:cNvPr id="17" name="AutoShape 14"/>
          <p:cNvSpPr>
            <a:spLocks noChangeArrowheads="1"/>
          </p:cNvSpPr>
          <p:nvPr/>
        </p:nvSpPr>
        <p:spPr bwMode="auto">
          <a:xfrm>
            <a:off x="8973233" y="1022732"/>
            <a:ext cx="685800" cy="742950"/>
          </a:xfrm>
          <a:prstGeom prst="flowChartTerminator">
            <a:avLst/>
          </a:prstGeom>
          <a:solidFill>
            <a:srgbClr val="C00000"/>
          </a:solidFill>
          <a:ln w="12700">
            <a:solidFill>
              <a:srgbClr val="2F528F"/>
            </a:solidFill>
            <a:miter lim="800000"/>
            <a:headEnd/>
            <a:tailEnd/>
          </a:ln>
        </p:spPr>
        <p:txBody>
          <a:bodyPr vert="horz" wrap="square" lIns="68580" tIns="34290" rIns="68580" bIns="34290" numCol="1" anchor="ctr" anchorCtr="0" compatLnSpc="1">
            <a:prstTxWarp prst="textNoShape">
              <a:avLst/>
            </a:prstTxWarp>
          </a:bodyPr>
          <a:lstStyle/>
          <a:p>
            <a:pPr algn="ctr" defTabSz="685800"/>
            <a:r>
              <a:rPr lang="en-AU" altLang="en-US" sz="825">
                <a:ea typeface="Calibri" panose="020F0502020204030204" pitchFamily="34" charset="0"/>
                <a:cs typeface="Times New Roman" panose="02020603050405020304" pitchFamily="18" charset="0"/>
              </a:rPr>
              <a:t>At least numeracy level 3</a:t>
            </a:r>
            <a:endParaRPr lang="en-AU" altLang="en-US" sz="1350">
              <a:latin typeface="Arial" panose="020B0604020202020204" pitchFamily="34" charset="0"/>
            </a:endParaRPr>
          </a:p>
        </p:txBody>
      </p:sp>
      <p:sp>
        <p:nvSpPr>
          <p:cNvPr id="20" name="Arrow: Right 19"/>
          <p:cNvSpPr/>
          <p:nvPr/>
        </p:nvSpPr>
        <p:spPr>
          <a:xfrm rot="16200000" flipV="1">
            <a:off x="4468561" y="3611456"/>
            <a:ext cx="611505" cy="222277"/>
          </a:xfrm>
          <a:prstGeom prst="rightArrow">
            <a:avLst>
              <a:gd name="adj1" fmla="val 50000"/>
              <a:gd name="adj2" fmla="val 31127"/>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a:p>
        </p:txBody>
      </p:sp>
      <p:sp>
        <p:nvSpPr>
          <p:cNvPr id="21" name="Arrow: Right 19"/>
          <p:cNvSpPr/>
          <p:nvPr/>
        </p:nvSpPr>
        <p:spPr>
          <a:xfrm flipV="1">
            <a:off x="5629725" y="4478128"/>
            <a:ext cx="2836545" cy="308977"/>
          </a:xfrm>
          <a:prstGeom prst="rightArrow">
            <a:avLst>
              <a:gd name="adj1" fmla="val 50000"/>
              <a:gd name="adj2" fmla="val 31127"/>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a:p>
        </p:txBody>
      </p:sp>
      <p:sp>
        <p:nvSpPr>
          <p:cNvPr id="22" name="AutoShape 9"/>
          <p:cNvSpPr>
            <a:spLocks noChangeArrowheads="1"/>
          </p:cNvSpPr>
          <p:nvPr/>
        </p:nvSpPr>
        <p:spPr bwMode="auto">
          <a:xfrm>
            <a:off x="8573112" y="4154186"/>
            <a:ext cx="685800" cy="742950"/>
          </a:xfrm>
          <a:prstGeom prst="flowChartTerminator">
            <a:avLst/>
          </a:prstGeom>
          <a:solidFill>
            <a:srgbClr val="C00000"/>
          </a:solidFill>
          <a:ln w="12700">
            <a:solidFill>
              <a:srgbClr val="2F528F"/>
            </a:solidFill>
            <a:miter lim="800000"/>
            <a:headEnd/>
            <a:tailEnd/>
          </a:ln>
        </p:spPr>
        <p:txBody>
          <a:bodyPr vert="horz" wrap="square" lIns="68580" tIns="34290" rIns="68580" bIns="34290" numCol="1" anchor="ctr" anchorCtr="0" compatLnSpc="1">
            <a:prstTxWarp prst="textNoShape">
              <a:avLst/>
            </a:prstTxWarp>
          </a:bodyPr>
          <a:lstStyle/>
          <a:p>
            <a:pPr algn="ctr" defTabSz="685800"/>
            <a:r>
              <a:rPr lang="en-AU" altLang="en-US" sz="825">
                <a:ea typeface="Calibri" panose="020F0502020204030204" pitchFamily="34" charset="0"/>
                <a:cs typeface="Times New Roman" panose="02020603050405020304" pitchFamily="18" charset="0"/>
              </a:rPr>
              <a:t>Numeracy level 1</a:t>
            </a:r>
            <a:endParaRPr lang="en-AU" altLang="en-US" sz="1350">
              <a:latin typeface="Arial" panose="020B0604020202020204" pitchFamily="34" charset="0"/>
            </a:endParaRPr>
          </a:p>
        </p:txBody>
      </p:sp>
      <p:sp>
        <p:nvSpPr>
          <p:cNvPr id="23" name="Arrow: Right 19"/>
          <p:cNvSpPr/>
          <p:nvPr/>
        </p:nvSpPr>
        <p:spPr>
          <a:xfrm rot="493193" flipV="1">
            <a:off x="5637397" y="5198813"/>
            <a:ext cx="2864168" cy="243236"/>
          </a:xfrm>
          <a:prstGeom prst="rightArrow">
            <a:avLst>
              <a:gd name="adj1" fmla="val 50000"/>
              <a:gd name="adj2" fmla="val 31127"/>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a:p>
        </p:txBody>
      </p:sp>
      <p:sp>
        <p:nvSpPr>
          <p:cNvPr id="24" name="AutoShape 7"/>
          <p:cNvSpPr>
            <a:spLocks noChangeArrowheads="1"/>
          </p:cNvSpPr>
          <p:nvPr/>
        </p:nvSpPr>
        <p:spPr bwMode="auto">
          <a:xfrm>
            <a:off x="8643788" y="5164547"/>
            <a:ext cx="685800" cy="742950"/>
          </a:xfrm>
          <a:prstGeom prst="flowChartTerminator">
            <a:avLst/>
          </a:prstGeom>
          <a:solidFill>
            <a:srgbClr val="C00000"/>
          </a:solidFill>
          <a:ln w="12700">
            <a:solidFill>
              <a:srgbClr val="2F528F"/>
            </a:solidFill>
            <a:miter lim="800000"/>
            <a:headEnd/>
            <a:tailEnd/>
          </a:ln>
        </p:spPr>
        <p:txBody>
          <a:bodyPr vert="horz" wrap="square" lIns="68580" tIns="34290" rIns="68580" bIns="34290" numCol="1" anchor="ctr" anchorCtr="0" compatLnSpc="1">
            <a:prstTxWarp prst="textNoShape">
              <a:avLst/>
            </a:prstTxWarp>
          </a:bodyPr>
          <a:lstStyle/>
          <a:p>
            <a:pPr algn="ctr" defTabSz="685800"/>
            <a:r>
              <a:rPr lang="en-AU" altLang="en-US" sz="825" dirty="0">
                <a:ea typeface="Calibri" panose="020F0502020204030204" pitchFamily="34" charset="0"/>
                <a:cs typeface="Times New Roman" panose="02020603050405020304" pitchFamily="18" charset="0"/>
              </a:rPr>
              <a:t>Numeracy pre-level  1</a:t>
            </a:r>
            <a:endParaRPr lang="en-AU" altLang="en-US" sz="1350" dirty="0">
              <a:latin typeface="Arial" panose="020B0604020202020204" pitchFamily="34" charset="0"/>
            </a:endParaRPr>
          </a:p>
        </p:txBody>
      </p:sp>
      <p:sp>
        <p:nvSpPr>
          <p:cNvPr id="25" name="AutoShape 6"/>
          <p:cNvSpPr>
            <a:spLocks noChangeArrowheads="1"/>
          </p:cNvSpPr>
          <p:nvPr/>
        </p:nvSpPr>
        <p:spPr bwMode="auto">
          <a:xfrm>
            <a:off x="2735549" y="3465228"/>
            <a:ext cx="1447800" cy="781050"/>
          </a:xfrm>
          <a:prstGeom prst="flowChartConnector">
            <a:avLst/>
          </a:prstGeom>
          <a:solidFill>
            <a:srgbClr val="FFD966"/>
          </a:solidFill>
          <a:ln w="12700">
            <a:solidFill>
              <a:srgbClr val="2F528F"/>
            </a:solidFill>
            <a:miter lim="800000"/>
            <a:headEnd/>
            <a:tailEnd/>
          </a:ln>
        </p:spPr>
        <p:txBody>
          <a:bodyPr vert="horz" wrap="square" lIns="0" tIns="0" rIns="0" bIns="0" numCol="1" anchor="ctr" anchorCtr="0" compatLnSpc="1">
            <a:prstTxWarp prst="textNoShape">
              <a:avLst/>
            </a:prstTxWarp>
          </a:bodyPr>
          <a:lstStyle/>
          <a:p>
            <a:pPr algn="ctr" defTabSz="685800"/>
            <a:r>
              <a:rPr lang="en-AU" altLang="en-US" sz="900" dirty="0">
                <a:ea typeface="Calibri" panose="020F0502020204030204" pitchFamily="34" charset="0"/>
                <a:cs typeface="Times New Roman" panose="02020603050405020304" pitchFamily="18" charset="0"/>
              </a:rPr>
              <a:t>Level 1 or pre-level 1</a:t>
            </a:r>
            <a:endParaRPr lang="en-AU" altLang="en-US" sz="2400" dirty="0">
              <a:latin typeface="Arial" panose="020B0604020202020204" pitchFamily="34" charset="0"/>
            </a:endParaRPr>
          </a:p>
        </p:txBody>
      </p:sp>
      <p:sp>
        <p:nvSpPr>
          <p:cNvPr id="26" name="AutoShape 5"/>
          <p:cNvSpPr>
            <a:spLocks noChangeArrowheads="1"/>
          </p:cNvSpPr>
          <p:nvPr/>
        </p:nvSpPr>
        <p:spPr bwMode="auto">
          <a:xfrm>
            <a:off x="6252304" y="2543404"/>
            <a:ext cx="1447800" cy="613172"/>
          </a:xfrm>
          <a:prstGeom prst="flowChartConnector">
            <a:avLst/>
          </a:prstGeom>
          <a:solidFill>
            <a:srgbClr val="FFD966"/>
          </a:solidFill>
          <a:ln w="12700">
            <a:solidFill>
              <a:srgbClr val="2F528F"/>
            </a:solidFill>
            <a:miter lim="800000"/>
            <a:headEnd/>
            <a:tailEnd/>
          </a:ln>
        </p:spPr>
        <p:txBody>
          <a:bodyPr vert="horz" wrap="square" lIns="68580" tIns="34290" rIns="68580" bIns="34290" numCol="1" anchor="ctr" anchorCtr="0" compatLnSpc="1">
            <a:prstTxWarp prst="textNoShape">
              <a:avLst/>
            </a:prstTxWarp>
          </a:bodyPr>
          <a:lstStyle/>
          <a:p>
            <a:pPr algn="ctr" defTabSz="685800"/>
            <a:r>
              <a:rPr lang="en-AU" altLang="en-US" sz="788" dirty="0">
                <a:ea typeface="Calibri" panose="020F0502020204030204" pitchFamily="34" charset="0"/>
                <a:cs typeface="Times New Roman" panose="02020603050405020304" pitchFamily="18" charset="0"/>
              </a:rPr>
              <a:t>Mostly correct in both categories (some problems with harder questions)</a:t>
            </a:r>
            <a:endParaRPr lang="en-AU" altLang="en-US" sz="1200" dirty="0">
              <a:latin typeface="Arial" panose="020B0604020202020204" pitchFamily="34" charset="0"/>
            </a:endParaRPr>
          </a:p>
        </p:txBody>
      </p:sp>
      <p:sp>
        <p:nvSpPr>
          <p:cNvPr id="27" name="AutoShape 4"/>
          <p:cNvSpPr>
            <a:spLocks noChangeArrowheads="1"/>
          </p:cNvSpPr>
          <p:nvPr/>
        </p:nvSpPr>
        <p:spPr bwMode="auto">
          <a:xfrm>
            <a:off x="5753366" y="5081947"/>
            <a:ext cx="1447800" cy="933450"/>
          </a:xfrm>
          <a:prstGeom prst="flowChartConnector">
            <a:avLst/>
          </a:prstGeom>
          <a:solidFill>
            <a:srgbClr val="FFD966"/>
          </a:solidFill>
          <a:ln w="12700">
            <a:solidFill>
              <a:srgbClr val="2F528F"/>
            </a:solidFill>
            <a:miter lim="800000"/>
            <a:headEnd/>
            <a:tailEnd/>
          </a:ln>
        </p:spPr>
        <p:txBody>
          <a:bodyPr vert="horz" wrap="square" lIns="68580" tIns="34290" rIns="68580" bIns="34290" numCol="1" anchor="ctr" anchorCtr="0" compatLnSpc="1">
            <a:prstTxWarp prst="textNoShape">
              <a:avLst/>
            </a:prstTxWarp>
          </a:bodyPr>
          <a:lstStyle/>
          <a:p>
            <a:pPr algn="ctr" defTabSz="685800"/>
            <a:r>
              <a:rPr lang="en-AU" altLang="en-US" sz="825" dirty="0">
                <a:ea typeface="Calibri" panose="020F0502020204030204" pitchFamily="34" charset="0"/>
                <a:cs typeface="Times New Roman" panose="02020603050405020304" pitchFamily="18" charset="0"/>
              </a:rPr>
              <a:t>At most two categories with some correct</a:t>
            </a:r>
            <a:endParaRPr lang="en-AU" altLang="en-US" sz="1350" dirty="0">
              <a:latin typeface="Arial" panose="020B0604020202020204" pitchFamily="34" charset="0"/>
            </a:endParaRPr>
          </a:p>
        </p:txBody>
      </p:sp>
      <p:sp>
        <p:nvSpPr>
          <p:cNvPr id="28" name="AutoShape 3"/>
          <p:cNvSpPr>
            <a:spLocks noChangeArrowheads="1"/>
          </p:cNvSpPr>
          <p:nvPr/>
        </p:nvSpPr>
        <p:spPr bwMode="auto">
          <a:xfrm>
            <a:off x="5008855" y="1735212"/>
            <a:ext cx="1499382" cy="586643"/>
          </a:xfrm>
          <a:prstGeom prst="flowChartConnector">
            <a:avLst/>
          </a:prstGeom>
          <a:solidFill>
            <a:srgbClr val="FFD966"/>
          </a:solidFill>
          <a:ln w="12700">
            <a:solidFill>
              <a:srgbClr val="2F528F"/>
            </a:solidFill>
            <a:miter lim="800000"/>
            <a:headEnd/>
            <a:tailEnd/>
          </a:ln>
        </p:spPr>
        <p:txBody>
          <a:bodyPr vert="horz" wrap="square" lIns="68580" tIns="34290" rIns="68580" bIns="34290" numCol="1" anchor="ctr" anchorCtr="0" compatLnSpc="1">
            <a:prstTxWarp prst="textNoShape">
              <a:avLst/>
            </a:prstTxWarp>
          </a:bodyPr>
          <a:lstStyle/>
          <a:p>
            <a:pPr algn="ctr" defTabSz="685800"/>
            <a:r>
              <a:rPr lang="en-AU" altLang="en-US" sz="825" dirty="0">
                <a:ea typeface="Calibri" panose="020F0502020204030204" pitchFamily="34" charset="0"/>
                <a:cs typeface="Times New Roman" panose="02020603050405020304" pitchFamily="18" charset="0"/>
              </a:rPr>
              <a:t>All or nearly all correct</a:t>
            </a:r>
            <a:endParaRPr lang="en-AU" altLang="en-US" sz="1350" dirty="0">
              <a:latin typeface="Arial" panose="020B0604020202020204" pitchFamily="34" charset="0"/>
            </a:endParaRPr>
          </a:p>
        </p:txBody>
      </p:sp>
      <p:sp>
        <p:nvSpPr>
          <p:cNvPr id="29" name="AutoShape 2"/>
          <p:cNvSpPr>
            <a:spLocks noChangeArrowheads="1"/>
          </p:cNvSpPr>
          <p:nvPr/>
        </p:nvSpPr>
        <p:spPr bwMode="auto">
          <a:xfrm>
            <a:off x="6655559" y="955057"/>
            <a:ext cx="1447800" cy="613172"/>
          </a:xfrm>
          <a:prstGeom prst="flowChartConnector">
            <a:avLst/>
          </a:prstGeom>
          <a:solidFill>
            <a:srgbClr val="FFD966"/>
          </a:solidFill>
          <a:ln w="12700">
            <a:solidFill>
              <a:srgbClr val="2F528F"/>
            </a:solidFill>
            <a:miter lim="800000"/>
            <a:headEnd/>
            <a:tailEnd/>
          </a:ln>
        </p:spPr>
        <p:txBody>
          <a:bodyPr vert="horz" wrap="square" lIns="68580" tIns="34290" rIns="68580" bIns="34290" numCol="1" anchor="ctr" anchorCtr="0" compatLnSpc="1">
            <a:prstTxWarp prst="textNoShape">
              <a:avLst/>
            </a:prstTxWarp>
          </a:bodyPr>
          <a:lstStyle/>
          <a:p>
            <a:pPr algn="ctr" defTabSz="685800"/>
            <a:r>
              <a:rPr lang="en-AU" altLang="en-US" sz="825">
                <a:ea typeface="Calibri" panose="020F0502020204030204" pitchFamily="34" charset="0"/>
                <a:cs typeface="Times New Roman" panose="02020603050405020304" pitchFamily="18" charset="0"/>
              </a:rPr>
              <a:t>All or nearly all correct </a:t>
            </a:r>
            <a:endParaRPr lang="en-AU" altLang="en-US" sz="1350">
              <a:latin typeface="Arial" panose="020B0604020202020204" pitchFamily="34" charset="0"/>
            </a:endParaRPr>
          </a:p>
        </p:txBody>
      </p:sp>
      <p:sp>
        <p:nvSpPr>
          <p:cNvPr id="31" name="Rectangle 28"/>
          <p:cNvSpPr>
            <a:spLocks noChangeArrowheads="1"/>
          </p:cNvSpPr>
          <p:nvPr/>
        </p:nvSpPr>
        <p:spPr bwMode="auto">
          <a:xfrm>
            <a:off x="1949637" y="265096"/>
            <a:ext cx="2049600"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r>
              <a:rPr lang="en-GB" dirty="0"/>
              <a:t>FLOW CHART: MATH</a:t>
            </a:r>
          </a:p>
        </p:txBody>
      </p:sp>
      <p:sp>
        <p:nvSpPr>
          <p:cNvPr id="32" name="Rectangle 46"/>
          <p:cNvSpPr>
            <a:spLocks noChangeArrowheads="1"/>
          </p:cNvSpPr>
          <p:nvPr/>
        </p:nvSpPr>
        <p:spPr bwMode="auto">
          <a:xfrm>
            <a:off x="1858537" y="667160"/>
            <a:ext cx="8639408"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GB"/>
          </a:p>
        </p:txBody>
      </p:sp>
      <p:sp>
        <p:nvSpPr>
          <p:cNvPr id="33" name="AutoShape 2"/>
          <p:cNvSpPr>
            <a:spLocks noChangeArrowheads="1"/>
          </p:cNvSpPr>
          <p:nvPr/>
        </p:nvSpPr>
        <p:spPr bwMode="auto">
          <a:xfrm>
            <a:off x="4798978" y="3380169"/>
            <a:ext cx="1086065" cy="474685"/>
          </a:xfrm>
          <a:prstGeom prst="flowChartConnector">
            <a:avLst/>
          </a:prstGeom>
          <a:solidFill>
            <a:srgbClr val="FFD966"/>
          </a:solidFill>
          <a:ln w="12700">
            <a:solidFill>
              <a:srgbClr val="2F528F"/>
            </a:solidFill>
            <a:miter lim="800000"/>
            <a:headEnd/>
            <a:tailEnd/>
          </a:ln>
        </p:spPr>
        <p:txBody>
          <a:bodyPr vert="horz" wrap="square" lIns="68580" tIns="34290" rIns="68580" bIns="34290" numCol="1" anchor="ctr" anchorCtr="0" compatLnSpc="1">
            <a:prstTxWarp prst="textNoShape">
              <a:avLst/>
            </a:prstTxWarp>
          </a:bodyPr>
          <a:lstStyle/>
          <a:p>
            <a:pPr algn="ctr" defTabSz="685800"/>
            <a:r>
              <a:rPr lang="en-AU" altLang="en-US" sz="825" dirty="0">
                <a:ea typeface="Calibri" panose="020F0502020204030204" pitchFamily="34" charset="0"/>
                <a:cs typeface="Times New Roman" panose="02020603050405020304" pitchFamily="18" charset="0"/>
              </a:rPr>
              <a:t>All correct </a:t>
            </a:r>
            <a:endParaRPr lang="en-AU" altLang="en-US" sz="1350" dirty="0">
              <a:latin typeface="Arial" panose="020B0604020202020204" pitchFamily="34" charset="0"/>
            </a:endParaRPr>
          </a:p>
        </p:txBody>
      </p:sp>
      <p:sp>
        <p:nvSpPr>
          <p:cNvPr id="34" name="Arrow: Right 19"/>
          <p:cNvSpPr/>
          <p:nvPr/>
        </p:nvSpPr>
        <p:spPr>
          <a:xfrm rot="1212901" flipV="1">
            <a:off x="5402265" y="3563658"/>
            <a:ext cx="3232931" cy="168049"/>
          </a:xfrm>
          <a:prstGeom prst="rightArrow">
            <a:avLst>
              <a:gd name="adj1" fmla="val 50000"/>
              <a:gd name="adj2" fmla="val 31127"/>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a:p>
        </p:txBody>
      </p:sp>
      <p:sp>
        <p:nvSpPr>
          <p:cNvPr id="35" name="AutoShape 5"/>
          <p:cNvSpPr>
            <a:spLocks noChangeArrowheads="1"/>
          </p:cNvSpPr>
          <p:nvPr/>
        </p:nvSpPr>
        <p:spPr bwMode="auto">
          <a:xfrm>
            <a:off x="7379459" y="3445075"/>
            <a:ext cx="1447800" cy="483033"/>
          </a:xfrm>
          <a:prstGeom prst="flowChartConnector">
            <a:avLst/>
          </a:prstGeom>
          <a:solidFill>
            <a:srgbClr val="FFD966"/>
          </a:solidFill>
          <a:ln w="12700">
            <a:solidFill>
              <a:srgbClr val="2F528F"/>
            </a:solidFill>
            <a:miter lim="800000"/>
            <a:headEnd/>
            <a:tailEnd/>
          </a:ln>
        </p:spPr>
        <p:txBody>
          <a:bodyPr vert="horz" wrap="square" lIns="68580" tIns="34290" rIns="68580" bIns="34290" numCol="1" anchor="ctr" anchorCtr="0" compatLnSpc="1">
            <a:prstTxWarp prst="textNoShape">
              <a:avLst/>
            </a:prstTxWarp>
          </a:bodyPr>
          <a:lstStyle/>
          <a:p>
            <a:pPr algn="ctr" defTabSz="685800"/>
            <a:r>
              <a:rPr lang="en-AU" altLang="en-US" sz="675" dirty="0">
                <a:cs typeface="Times New Roman" panose="02020603050405020304" pitchFamily="18" charset="0"/>
              </a:rPr>
              <a:t>Cannot do harder questions at all (total 2) but manages some of the easier ones (total 1)</a:t>
            </a:r>
            <a:endParaRPr lang="en-AU" altLang="en-US" sz="900" dirty="0">
              <a:latin typeface="Arial" panose="020B0604020202020204" pitchFamily="34" charset="0"/>
            </a:endParaRPr>
          </a:p>
        </p:txBody>
      </p:sp>
      <p:sp>
        <p:nvSpPr>
          <p:cNvPr id="37" name="AutoShape 3"/>
          <p:cNvSpPr>
            <a:spLocks noChangeArrowheads="1"/>
          </p:cNvSpPr>
          <p:nvPr/>
        </p:nvSpPr>
        <p:spPr bwMode="auto">
          <a:xfrm>
            <a:off x="7290499" y="1689186"/>
            <a:ext cx="1499382" cy="586643"/>
          </a:xfrm>
          <a:prstGeom prst="flowChartConnector">
            <a:avLst/>
          </a:prstGeom>
          <a:solidFill>
            <a:srgbClr val="FFD966"/>
          </a:solidFill>
          <a:ln w="12700">
            <a:solidFill>
              <a:srgbClr val="2F528F"/>
            </a:solidFill>
            <a:miter lim="800000"/>
            <a:headEnd/>
            <a:tailEnd/>
          </a:ln>
        </p:spPr>
        <p:txBody>
          <a:bodyPr vert="horz" wrap="square" lIns="68580" tIns="34290" rIns="68580" bIns="34290" numCol="1" anchor="ctr" anchorCtr="0" compatLnSpc="1">
            <a:prstTxWarp prst="textNoShape">
              <a:avLst/>
            </a:prstTxWarp>
          </a:bodyPr>
          <a:lstStyle/>
          <a:p>
            <a:pPr lvl="0" algn="ctr" eaLnBrk="0" fontAlgn="base" hangingPunct="0">
              <a:spcBef>
                <a:spcPct val="0"/>
              </a:spcBef>
              <a:spcAft>
                <a:spcPct val="0"/>
              </a:spcAft>
            </a:pPr>
            <a:r>
              <a:rPr lang="en-AU" altLang="en-US" sz="825" dirty="0">
                <a:ea typeface="Calibri" panose="020F0502020204030204" pitchFamily="34" charset="0"/>
                <a:cs typeface="Times New Roman" panose="02020603050405020304" pitchFamily="18" charset="0"/>
              </a:rPr>
              <a:t> Less than nearly all correct</a:t>
            </a:r>
            <a:endParaRPr lang="en-AU" altLang="en-US" sz="1350" dirty="0">
              <a:latin typeface="Arial" panose="020B0604020202020204" pitchFamily="34" charset="0"/>
            </a:endParaRPr>
          </a:p>
        </p:txBody>
      </p:sp>
      <p:pic>
        <p:nvPicPr>
          <p:cNvPr id="38" name="Picture 37"/>
          <p:cNvPicPr>
            <a:picLocks noChangeAspect="1"/>
          </p:cNvPicPr>
          <p:nvPr/>
        </p:nvPicPr>
        <p:blipFill rotWithShape="1">
          <a:blip r:embed="rId2" cstate="print">
            <a:extLst>
              <a:ext uri="{28A0092B-C50C-407E-A947-70E740481C1C}">
                <a14:useLocalDpi xmlns:a14="http://schemas.microsoft.com/office/drawing/2010/main" val="0"/>
              </a:ext>
            </a:extLst>
          </a:blip>
          <a:srcRect t="-484" b="13817"/>
          <a:stretch/>
        </p:blipFill>
        <p:spPr>
          <a:xfrm>
            <a:off x="506792" y="5369560"/>
            <a:ext cx="2275193" cy="1188720"/>
          </a:xfrm>
          <a:prstGeom prst="rect">
            <a:avLst/>
          </a:prstGeom>
        </p:spPr>
      </p:pic>
      <p:pic>
        <p:nvPicPr>
          <p:cNvPr id="39" name="Picture 38">
            <a:extLst>
              <a:ext uri="{FF2B5EF4-FFF2-40B4-BE49-F238E27FC236}">
                <a16:creationId xmlns:a16="http://schemas.microsoft.com/office/drawing/2014/main" id="{87366B56-F66C-40CF-9DC6-140DDBB24B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1586" y="4789330"/>
            <a:ext cx="3175623" cy="3175623"/>
          </a:xfrm>
          <a:prstGeom prst="rect">
            <a:avLst/>
          </a:prstGeom>
        </p:spPr>
      </p:pic>
    </p:spTree>
    <p:extLst>
      <p:ext uri="{BB962C8B-B14F-4D97-AF65-F5344CB8AC3E}">
        <p14:creationId xmlns:p14="http://schemas.microsoft.com/office/powerpoint/2010/main" val="3672691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484" b="13817"/>
          <a:stretch/>
        </p:blipFill>
        <p:spPr>
          <a:xfrm>
            <a:off x="506792" y="5369560"/>
            <a:ext cx="2275193" cy="1188720"/>
          </a:xfrm>
          <a:prstGeom prst="rect">
            <a:avLst/>
          </a:prstGeom>
        </p:spPr>
      </p:pic>
      <p:sp>
        <p:nvSpPr>
          <p:cNvPr id="7" name="Content Placeholder 2">
            <a:extLst>
              <a:ext uri="{FF2B5EF4-FFF2-40B4-BE49-F238E27FC236}">
                <a16:creationId xmlns:a16="http://schemas.microsoft.com/office/drawing/2014/main" id="{6DD37F24-FFC9-43AF-A18A-88B2D62F0CD0}"/>
              </a:ext>
            </a:extLst>
          </p:cNvPr>
          <p:cNvSpPr txBox="1">
            <a:spLocks/>
          </p:cNvSpPr>
          <p:nvPr/>
        </p:nvSpPr>
        <p:spPr>
          <a:xfrm>
            <a:off x="506792" y="0"/>
            <a:ext cx="4010344" cy="46634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defRPr/>
            </a:pPr>
            <a:endParaRPr lang="en-US" sz="3600" dirty="0"/>
          </a:p>
          <a:p>
            <a:pPr algn="l">
              <a:lnSpc>
                <a:spcPct val="100000"/>
              </a:lnSpc>
              <a:spcBef>
                <a:spcPts val="0"/>
              </a:spcBef>
              <a:defRPr/>
            </a:pPr>
            <a:endParaRPr lang="en-US" sz="4400" b="1" dirty="0">
              <a:solidFill>
                <a:schemeClr val="accent1">
                  <a:lumMod val="50000"/>
                </a:schemeClr>
              </a:solidFill>
            </a:endParaRPr>
          </a:p>
          <a:p>
            <a:pPr algn="l">
              <a:lnSpc>
                <a:spcPct val="100000"/>
              </a:lnSpc>
              <a:spcBef>
                <a:spcPts val="0"/>
              </a:spcBef>
              <a:defRPr/>
            </a:pPr>
            <a:r>
              <a:rPr lang="en-US" sz="4400" b="1" dirty="0">
                <a:solidFill>
                  <a:schemeClr val="accent1">
                    <a:lumMod val="50000"/>
                  </a:schemeClr>
                </a:solidFill>
              </a:rPr>
              <a:t>Selected findings from the assessment</a:t>
            </a:r>
          </a:p>
          <a:p>
            <a:pPr marL="457200" indent="-457200" algn="l">
              <a:buFont typeface="Arial" panose="020B0604020202020204" pitchFamily="34" charset="0"/>
              <a:buChar char="•"/>
            </a:pPr>
            <a:endParaRPr lang="en-GB" sz="1600" dirty="0">
              <a:solidFill>
                <a:srgbClr val="00B050"/>
              </a:solidFill>
              <a:latin typeface="Calibri" panose="020F0502020204030204"/>
            </a:endParaRPr>
          </a:p>
          <a:p>
            <a:pPr marL="457200" indent="-457200" algn="l">
              <a:buFont typeface="Arial" panose="020B0604020202020204" pitchFamily="34" charset="0"/>
              <a:buChar char="•"/>
            </a:pPr>
            <a:endParaRPr lang="en-GB" sz="2000" dirty="0">
              <a:solidFill>
                <a:srgbClr val="00B050"/>
              </a:solidFill>
              <a:latin typeface="Calibri" panose="020F0502020204030204"/>
            </a:endParaRPr>
          </a:p>
          <a:p>
            <a:pPr marL="457200" indent="-457200" algn="l">
              <a:buFont typeface="Arial" panose="020B0604020202020204" pitchFamily="34" charset="0"/>
              <a:buChar char="•"/>
            </a:pPr>
            <a:endParaRPr lang="en-GB" sz="2800" baseline="30000" dirty="0"/>
          </a:p>
          <a:p>
            <a:pPr marL="457200" indent="-457200" algn="l">
              <a:buFont typeface="Arial" panose="020B0604020202020204" pitchFamily="34" charset="0"/>
              <a:buChar char="•"/>
            </a:pPr>
            <a:endParaRPr lang="en-GB" sz="2800" dirty="0"/>
          </a:p>
          <a:p>
            <a:pPr marL="457200" indent="-457200" algn="l">
              <a:buFont typeface="Arial" panose="020B0604020202020204" pitchFamily="34" charset="0"/>
              <a:buChar char="•"/>
            </a:pPr>
            <a:endParaRPr lang="en-GB" sz="2800" dirty="0"/>
          </a:p>
          <a:p>
            <a:endParaRPr lang="en-GB" dirty="0"/>
          </a:p>
          <a:p>
            <a:endParaRPr lang="en-GB" dirty="0"/>
          </a:p>
          <a:p>
            <a:endParaRPr lang="en-GB" dirty="0"/>
          </a:p>
        </p:txBody>
      </p:sp>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7136" y="791654"/>
            <a:ext cx="6858000" cy="4577906"/>
          </a:xfrm>
          <a:prstGeom prst="rect">
            <a:avLst/>
          </a:prstGeom>
        </p:spPr>
      </p:pic>
      <p:pic>
        <p:nvPicPr>
          <p:cNvPr id="6" name="Picture 5">
            <a:extLst>
              <a:ext uri="{FF2B5EF4-FFF2-40B4-BE49-F238E27FC236}">
                <a16:creationId xmlns:a16="http://schemas.microsoft.com/office/drawing/2014/main" id="{87366B56-F66C-40CF-9DC6-140DDBB24B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1586" y="4789330"/>
            <a:ext cx="3175623" cy="3175623"/>
          </a:xfrm>
          <a:prstGeom prst="rect">
            <a:avLst/>
          </a:prstGeom>
        </p:spPr>
      </p:pic>
    </p:spTree>
    <p:extLst>
      <p:ext uri="{BB962C8B-B14F-4D97-AF65-F5344CB8AC3E}">
        <p14:creationId xmlns:p14="http://schemas.microsoft.com/office/powerpoint/2010/main" val="2117573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1355</TotalTime>
  <Words>1358</Words>
  <Application>Microsoft Office PowerPoint</Application>
  <PresentationFormat>Widescreen</PresentationFormat>
  <Paragraphs>155</Paragraphs>
  <Slides>16</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Measuring Young People’s Workplace and Everyday Literacy and Numeracy Competencies in Uganda</vt:lpstr>
      <vt:lpstr>PowerPoint Presentation</vt:lpstr>
      <vt:lpstr>PowerPoint Presentation</vt:lpstr>
      <vt:lpstr>PowerPoint Presentation</vt:lpstr>
      <vt:lpstr>PowerPoint Presentation</vt:lpstr>
      <vt:lpstr>PowerPoint Presentation</vt:lpstr>
      <vt:lpstr>Assessment Approach: Flexible and Adaptable*</vt:lpstr>
      <vt:lpstr>PowerPoint Presentation</vt:lpstr>
      <vt:lpstr>PowerPoint Presentation</vt:lpstr>
      <vt:lpstr>Young people generally demonstrated low skills on workplace and everyday literacy</vt:lpstr>
      <vt:lpstr>Similarly, young people generally demonstrated low skills on everyday numeracy</vt:lpstr>
      <vt:lpstr>Skill levels varied according to schooling status</vt:lpstr>
      <vt:lpstr>Skill levels varied according to level of education completed</vt:lpstr>
      <vt:lpstr>Skill levels did not vary much by gender</vt:lpstr>
      <vt:lpstr>Critical observations from the assessment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Stephanie Gasior</cp:lastModifiedBy>
  <cp:revision>80</cp:revision>
  <dcterms:created xsi:type="dcterms:W3CDTF">2021-01-11T09:30:08Z</dcterms:created>
  <dcterms:modified xsi:type="dcterms:W3CDTF">2021-05-06T14:33:09Z</dcterms:modified>
</cp:coreProperties>
</file>