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83" r:id="rId3"/>
    <p:sldId id="290" r:id="rId4"/>
    <p:sldId id="291" r:id="rId5"/>
    <p:sldId id="285" r:id="rId6"/>
    <p:sldId id="286" r:id="rId7"/>
    <p:sldId id="287" r:id="rId8"/>
    <p:sldId id="288" r:id="rId9"/>
    <p:sldId id="265" r:id="rId10"/>
    <p:sldId id="266" r:id="rId11"/>
    <p:sldId id="267" r:id="rId12"/>
    <p:sldId id="270" r:id="rId13"/>
    <p:sldId id="269" r:id="rId14"/>
    <p:sldId id="293" r:id="rId15"/>
    <p:sldId id="299" r:id="rId16"/>
    <p:sldId id="294" r:id="rId17"/>
    <p:sldId id="300" r:id="rId18"/>
    <p:sldId id="295" r:id="rId19"/>
    <p:sldId id="296" r:id="rId20"/>
    <p:sldId id="298" r:id="rId21"/>
    <p:sldId id="281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195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wezo%20new\ICAN\Analysis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wezo%20new\ICAN\Analysis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wezo%20new\ICAN\Analysis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ne.magoola\Downloads\Analysis2-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wezo%20new\ICAN\Analysis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67080457906119E-2"/>
          <c:y val="0.109330093308798"/>
          <c:w val="0.84335513038181587"/>
          <c:h val="0.6472312354532167"/>
        </c:manualLayout>
      </c:layout>
      <c:lineChart>
        <c:grouping val="standard"/>
        <c:varyColors val="0"/>
        <c:ser>
          <c:idx val="0"/>
          <c:order val="0"/>
          <c:tx>
            <c:strRef>
              <c:f>All!$C$77</c:f>
              <c:strCache>
                <c:ptCount val="1"/>
                <c:pt idx="0">
                  <c:v>Mukono</c:v>
                </c:pt>
              </c:strCache>
            </c:strRef>
          </c:tx>
          <c:spPr>
            <a:ln w="19050"/>
          </c:spPr>
          <c:marker>
            <c:symbol val="none"/>
          </c:marker>
          <c:dLbls>
            <c:dLbl>
              <c:idx val="0"/>
              <c:layout>
                <c:manualLayout>
                  <c:x val="-4.7651458472316756E-3"/>
                  <c:y val="2.9984408965874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61C-4D65-85EC-504A725805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3.0267981266264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61C-4D65-85EC-504A725805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61C-4D65-85EC-504A725805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0"/>
                  <c:y val="1.8160788759758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61C-4D65-85EC-504A725805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All!$A$78:$B$103</c:f>
              <c:multiLvlStrCache>
                <c:ptCount val="26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Q11</c:v>
                  </c:pt>
                  <c:pt idx="5">
                    <c:v>Q12</c:v>
                  </c:pt>
                  <c:pt idx="6">
                    <c:v>Q13</c:v>
                  </c:pt>
                  <c:pt idx="7">
                    <c:v>Q14</c:v>
                  </c:pt>
                  <c:pt idx="8">
                    <c:v>Q5</c:v>
                  </c:pt>
                  <c:pt idx="9">
                    <c:v>Q6</c:v>
                  </c:pt>
                  <c:pt idx="10">
                    <c:v>Q7</c:v>
                  </c:pt>
                  <c:pt idx="11">
                    <c:v>Q8</c:v>
                  </c:pt>
                  <c:pt idx="12">
                    <c:v>Q9</c:v>
                  </c:pt>
                  <c:pt idx="13">
                    <c:v>Q10</c:v>
                  </c:pt>
                  <c:pt idx="14">
                    <c:v>Q15</c:v>
                  </c:pt>
                  <c:pt idx="15">
                    <c:v>Q16</c:v>
                  </c:pt>
                  <c:pt idx="16">
                    <c:v>Q17</c:v>
                  </c:pt>
                  <c:pt idx="17">
                    <c:v>Q18</c:v>
                  </c:pt>
                  <c:pt idx="18">
                    <c:v>Q19</c:v>
                  </c:pt>
                  <c:pt idx="19">
                    <c:v>Q20</c:v>
                  </c:pt>
                  <c:pt idx="20">
                    <c:v>Q21</c:v>
                  </c:pt>
                  <c:pt idx="21">
                    <c:v>Q22</c:v>
                  </c:pt>
                  <c:pt idx="22">
                    <c:v>Q23</c:v>
                  </c:pt>
                  <c:pt idx="23">
                    <c:v>Q24</c:v>
                  </c:pt>
                  <c:pt idx="24">
                    <c:v>Q25</c:v>
                  </c:pt>
                  <c:pt idx="25">
                    <c:v>Q26</c:v>
                  </c:pt>
                </c:lvl>
                <c:lvl>
                  <c:pt idx="0">
                    <c:v>Space, Shape &amp; Measurement</c:v>
                  </c:pt>
                  <c:pt idx="6">
                    <c:v>Counting</c:v>
                  </c:pt>
                  <c:pt idx="8">
                    <c:v>Applied</c:v>
                  </c:pt>
                  <c:pt idx="14">
                    <c:v>L_1 Number Knowledge</c:v>
                  </c:pt>
                  <c:pt idx="19">
                    <c:v>L_2 Number Knowledge</c:v>
                  </c:pt>
                </c:lvl>
              </c:multiLvlStrCache>
            </c:multiLvlStrRef>
          </c:cat>
          <c:val>
            <c:numRef>
              <c:f>All!$C$78:$C$103</c:f>
              <c:numCache>
                <c:formatCode>General</c:formatCode>
                <c:ptCount val="26"/>
                <c:pt idx="0">
                  <c:v>35</c:v>
                </c:pt>
                <c:pt idx="1">
                  <c:v>28</c:v>
                </c:pt>
                <c:pt idx="2">
                  <c:v>35</c:v>
                </c:pt>
                <c:pt idx="3">
                  <c:v>33</c:v>
                </c:pt>
                <c:pt idx="4">
                  <c:v>30</c:v>
                </c:pt>
                <c:pt idx="5">
                  <c:v>33</c:v>
                </c:pt>
                <c:pt idx="6">
                  <c:v>35</c:v>
                </c:pt>
                <c:pt idx="7">
                  <c:v>24</c:v>
                </c:pt>
                <c:pt idx="8">
                  <c:v>35</c:v>
                </c:pt>
                <c:pt idx="9">
                  <c:v>14</c:v>
                </c:pt>
                <c:pt idx="10">
                  <c:v>21</c:v>
                </c:pt>
                <c:pt idx="11">
                  <c:v>11</c:v>
                </c:pt>
                <c:pt idx="12">
                  <c:v>17</c:v>
                </c:pt>
                <c:pt idx="13">
                  <c:v>30</c:v>
                </c:pt>
                <c:pt idx="14">
                  <c:v>34</c:v>
                </c:pt>
                <c:pt idx="15">
                  <c:v>23</c:v>
                </c:pt>
                <c:pt idx="16">
                  <c:v>22</c:v>
                </c:pt>
                <c:pt idx="17">
                  <c:v>20</c:v>
                </c:pt>
                <c:pt idx="18">
                  <c:v>19</c:v>
                </c:pt>
                <c:pt idx="19">
                  <c:v>28</c:v>
                </c:pt>
                <c:pt idx="20">
                  <c:v>11</c:v>
                </c:pt>
                <c:pt idx="21">
                  <c:v>11</c:v>
                </c:pt>
                <c:pt idx="22">
                  <c:v>10</c:v>
                </c:pt>
                <c:pt idx="23">
                  <c:v>4</c:v>
                </c:pt>
                <c:pt idx="24">
                  <c:v>8</c:v>
                </c:pt>
                <c:pt idx="25">
                  <c:v>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661C-4D65-85EC-504A725805B7}"/>
            </c:ext>
          </c:extLst>
        </c:ser>
        <c:ser>
          <c:idx val="1"/>
          <c:order val="1"/>
          <c:tx>
            <c:strRef>
              <c:f>All!$D$77</c:f>
              <c:strCache>
                <c:ptCount val="1"/>
                <c:pt idx="0">
                  <c:v>Yumbe</c:v>
                </c:pt>
              </c:strCache>
            </c:strRef>
          </c:tx>
          <c:spPr>
            <a:ln w="19050"/>
          </c:spPr>
          <c:marker>
            <c:symbol val="none"/>
          </c:marker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61C-4D65-85EC-504A725805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2.5116211921498983E-3"/>
                  <c:y val="-3.0267981266265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61C-4D65-85EC-504A725805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61C-4D65-85EC-504A725805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All!$A$78:$B$103</c:f>
              <c:multiLvlStrCache>
                <c:ptCount val="26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Q11</c:v>
                  </c:pt>
                  <c:pt idx="5">
                    <c:v>Q12</c:v>
                  </c:pt>
                  <c:pt idx="6">
                    <c:v>Q13</c:v>
                  </c:pt>
                  <c:pt idx="7">
                    <c:v>Q14</c:v>
                  </c:pt>
                  <c:pt idx="8">
                    <c:v>Q5</c:v>
                  </c:pt>
                  <c:pt idx="9">
                    <c:v>Q6</c:v>
                  </c:pt>
                  <c:pt idx="10">
                    <c:v>Q7</c:v>
                  </c:pt>
                  <c:pt idx="11">
                    <c:v>Q8</c:v>
                  </c:pt>
                  <c:pt idx="12">
                    <c:v>Q9</c:v>
                  </c:pt>
                  <c:pt idx="13">
                    <c:v>Q10</c:v>
                  </c:pt>
                  <c:pt idx="14">
                    <c:v>Q15</c:v>
                  </c:pt>
                  <c:pt idx="15">
                    <c:v>Q16</c:v>
                  </c:pt>
                  <c:pt idx="16">
                    <c:v>Q17</c:v>
                  </c:pt>
                  <c:pt idx="17">
                    <c:v>Q18</c:v>
                  </c:pt>
                  <c:pt idx="18">
                    <c:v>Q19</c:v>
                  </c:pt>
                  <c:pt idx="19">
                    <c:v>Q20</c:v>
                  </c:pt>
                  <c:pt idx="20">
                    <c:v>Q21</c:v>
                  </c:pt>
                  <c:pt idx="21">
                    <c:v>Q22</c:v>
                  </c:pt>
                  <c:pt idx="22">
                    <c:v>Q23</c:v>
                  </c:pt>
                  <c:pt idx="23">
                    <c:v>Q24</c:v>
                  </c:pt>
                  <c:pt idx="24">
                    <c:v>Q25</c:v>
                  </c:pt>
                  <c:pt idx="25">
                    <c:v>Q26</c:v>
                  </c:pt>
                </c:lvl>
                <c:lvl>
                  <c:pt idx="0">
                    <c:v>Space, Shape &amp; Measurement</c:v>
                  </c:pt>
                  <c:pt idx="6">
                    <c:v>Counting</c:v>
                  </c:pt>
                  <c:pt idx="8">
                    <c:v>Applied</c:v>
                  </c:pt>
                  <c:pt idx="14">
                    <c:v>L_1 Number Knowledge</c:v>
                  </c:pt>
                  <c:pt idx="19">
                    <c:v>L_2 Number Knowledge</c:v>
                  </c:pt>
                </c:lvl>
              </c:multiLvlStrCache>
            </c:multiLvlStrRef>
          </c:cat>
          <c:val>
            <c:numRef>
              <c:f>All!$D$78:$D$103</c:f>
              <c:numCache>
                <c:formatCode>General</c:formatCode>
                <c:ptCount val="26"/>
                <c:pt idx="0">
                  <c:v>39</c:v>
                </c:pt>
                <c:pt idx="1">
                  <c:v>33</c:v>
                </c:pt>
                <c:pt idx="2">
                  <c:v>39</c:v>
                </c:pt>
                <c:pt idx="3">
                  <c:v>37</c:v>
                </c:pt>
                <c:pt idx="4">
                  <c:v>37</c:v>
                </c:pt>
                <c:pt idx="5">
                  <c:v>28</c:v>
                </c:pt>
                <c:pt idx="6">
                  <c:v>36</c:v>
                </c:pt>
                <c:pt idx="7">
                  <c:v>34</c:v>
                </c:pt>
                <c:pt idx="8">
                  <c:v>30</c:v>
                </c:pt>
                <c:pt idx="9">
                  <c:v>20</c:v>
                </c:pt>
                <c:pt idx="10">
                  <c:v>15</c:v>
                </c:pt>
                <c:pt idx="11">
                  <c:v>5</c:v>
                </c:pt>
                <c:pt idx="12">
                  <c:v>18</c:v>
                </c:pt>
                <c:pt idx="13">
                  <c:v>39</c:v>
                </c:pt>
                <c:pt idx="14">
                  <c:v>32</c:v>
                </c:pt>
                <c:pt idx="15">
                  <c:v>21</c:v>
                </c:pt>
                <c:pt idx="16">
                  <c:v>17</c:v>
                </c:pt>
                <c:pt idx="17">
                  <c:v>19</c:v>
                </c:pt>
                <c:pt idx="18">
                  <c:v>20</c:v>
                </c:pt>
                <c:pt idx="19">
                  <c:v>26</c:v>
                </c:pt>
                <c:pt idx="20">
                  <c:v>14</c:v>
                </c:pt>
                <c:pt idx="21">
                  <c:v>8</c:v>
                </c:pt>
                <c:pt idx="22">
                  <c:v>8</c:v>
                </c:pt>
                <c:pt idx="23">
                  <c:v>6</c:v>
                </c:pt>
                <c:pt idx="24">
                  <c:v>7</c:v>
                </c:pt>
                <c:pt idx="25">
                  <c:v>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661C-4D65-85EC-504A725805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8112304"/>
        <c:axId val="548113872"/>
      </c:lineChart>
      <c:lineChart>
        <c:grouping val="standard"/>
        <c:varyColors val="0"/>
        <c:ser>
          <c:idx val="2"/>
          <c:order val="2"/>
          <c:tx>
            <c:strRef>
              <c:f>All!$E$77</c:f>
              <c:strCache>
                <c:ptCount val="1"/>
                <c:pt idx="0">
                  <c:v>All</c:v>
                </c:pt>
              </c:strCache>
            </c:strRef>
          </c:tx>
          <c:spPr>
            <a:ln w="19050"/>
          </c:spPr>
          <c:marker>
            <c:symbol val="none"/>
          </c:marker>
          <c:dLbls>
            <c:dLbl>
              <c:idx val="0"/>
              <c:layout>
                <c:manualLayout>
                  <c:x val="-6.3535277963089002E-3"/>
                  <c:y val="1.6355132163204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61C-4D65-85EC-504A725805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2.1187586886385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61C-4D65-85EC-504A725805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61C-4D65-85EC-504A725805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-1.3044114549703091E-2"/>
                  <c:y val="-6.9159715557241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61C-4D65-85EC-504A725805B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All!$A$78:$B$103</c:f>
              <c:multiLvlStrCache>
                <c:ptCount val="26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Q11</c:v>
                  </c:pt>
                  <c:pt idx="5">
                    <c:v>Q12</c:v>
                  </c:pt>
                  <c:pt idx="6">
                    <c:v>Q13</c:v>
                  </c:pt>
                  <c:pt idx="7">
                    <c:v>Q14</c:v>
                  </c:pt>
                  <c:pt idx="8">
                    <c:v>Q5</c:v>
                  </c:pt>
                  <c:pt idx="9">
                    <c:v>Q6</c:v>
                  </c:pt>
                  <c:pt idx="10">
                    <c:v>Q7</c:v>
                  </c:pt>
                  <c:pt idx="11">
                    <c:v>Q8</c:v>
                  </c:pt>
                  <c:pt idx="12">
                    <c:v>Q9</c:v>
                  </c:pt>
                  <c:pt idx="13">
                    <c:v>Q10</c:v>
                  </c:pt>
                  <c:pt idx="14">
                    <c:v>Q15</c:v>
                  </c:pt>
                  <c:pt idx="15">
                    <c:v>Q16</c:v>
                  </c:pt>
                  <c:pt idx="16">
                    <c:v>Q17</c:v>
                  </c:pt>
                  <c:pt idx="17">
                    <c:v>Q18</c:v>
                  </c:pt>
                  <c:pt idx="18">
                    <c:v>Q19</c:v>
                  </c:pt>
                  <c:pt idx="19">
                    <c:v>Q20</c:v>
                  </c:pt>
                  <c:pt idx="20">
                    <c:v>Q21</c:v>
                  </c:pt>
                  <c:pt idx="21">
                    <c:v>Q22</c:v>
                  </c:pt>
                  <c:pt idx="22">
                    <c:v>Q23</c:v>
                  </c:pt>
                  <c:pt idx="23">
                    <c:v>Q24</c:v>
                  </c:pt>
                  <c:pt idx="24">
                    <c:v>Q25</c:v>
                  </c:pt>
                  <c:pt idx="25">
                    <c:v>Q26</c:v>
                  </c:pt>
                </c:lvl>
                <c:lvl>
                  <c:pt idx="0">
                    <c:v>Space, Shape &amp; Measurement</c:v>
                  </c:pt>
                  <c:pt idx="6">
                    <c:v>Counting</c:v>
                  </c:pt>
                  <c:pt idx="8">
                    <c:v>Applied</c:v>
                  </c:pt>
                  <c:pt idx="14">
                    <c:v>L_1 Number Knowledge</c:v>
                  </c:pt>
                  <c:pt idx="19">
                    <c:v>L_2 Number Knowledge</c:v>
                  </c:pt>
                </c:lvl>
              </c:multiLvlStrCache>
            </c:multiLvlStrRef>
          </c:cat>
          <c:val>
            <c:numRef>
              <c:f>All!$E$78:$E$103</c:f>
              <c:numCache>
                <c:formatCode>General</c:formatCode>
                <c:ptCount val="26"/>
                <c:pt idx="0">
                  <c:v>74</c:v>
                </c:pt>
                <c:pt idx="1">
                  <c:v>61</c:v>
                </c:pt>
                <c:pt idx="2">
                  <c:v>74</c:v>
                </c:pt>
                <c:pt idx="3">
                  <c:v>70</c:v>
                </c:pt>
                <c:pt idx="4">
                  <c:v>67</c:v>
                </c:pt>
                <c:pt idx="5">
                  <c:v>61</c:v>
                </c:pt>
                <c:pt idx="6">
                  <c:v>71</c:v>
                </c:pt>
                <c:pt idx="7">
                  <c:v>58</c:v>
                </c:pt>
                <c:pt idx="8">
                  <c:v>65</c:v>
                </c:pt>
                <c:pt idx="9">
                  <c:v>34</c:v>
                </c:pt>
                <c:pt idx="10">
                  <c:v>36</c:v>
                </c:pt>
                <c:pt idx="11">
                  <c:v>16</c:v>
                </c:pt>
                <c:pt idx="12">
                  <c:v>35</c:v>
                </c:pt>
                <c:pt idx="13">
                  <c:v>69</c:v>
                </c:pt>
                <c:pt idx="14">
                  <c:v>66</c:v>
                </c:pt>
                <c:pt idx="15">
                  <c:v>44</c:v>
                </c:pt>
                <c:pt idx="16">
                  <c:v>39</c:v>
                </c:pt>
                <c:pt idx="17">
                  <c:v>39</c:v>
                </c:pt>
                <c:pt idx="18">
                  <c:v>39</c:v>
                </c:pt>
                <c:pt idx="19">
                  <c:v>54</c:v>
                </c:pt>
                <c:pt idx="20">
                  <c:v>25</c:v>
                </c:pt>
                <c:pt idx="21">
                  <c:v>19</c:v>
                </c:pt>
                <c:pt idx="22">
                  <c:v>18</c:v>
                </c:pt>
                <c:pt idx="23">
                  <c:v>10</c:v>
                </c:pt>
                <c:pt idx="24">
                  <c:v>15</c:v>
                </c:pt>
                <c:pt idx="25">
                  <c:v>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661C-4D65-85EC-504A725805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4667296"/>
        <c:axId val="548113480"/>
      </c:lineChart>
      <c:catAx>
        <c:axId val="548112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48113872"/>
        <c:crosses val="autoZero"/>
        <c:auto val="1"/>
        <c:lblAlgn val="ctr"/>
        <c:lblOffset val="100"/>
        <c:noMultiLvlLbl val="0"/>
      </c:catAx>
      <c:valAx>
        <c:axId val="548113872"/>
        <c:scaling>
          <c:orientation val="minMax"/>
          <c:max val="4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chidren</a:t>
                </a:r>
              </a:p>
            </c:rich>
          </c:tx>
          <c:layout>
            <c:manualLayout>
              <c:xMode val="edge"/>
              <c:yMode val="edge"/>
              <c:x val="1.1835754417335009E-2"/>
              <c:y val="0.317026835782855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48112304"/>
        <c:crosses val="autoZero"/>
        <c:crossBetween val="between"/>
      </c:valAx>
      <c:valAx>
        <c:axId val="54811348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children (All)</a:t>
                </a:r>
              </a:p>
            </c:rich>
          </c:tx>
          <c:layout>
            <c:manualLayout>
              <c:xMode val="edge"/>
              <c:yMode val="edge"/>
              <c:x val="0.9820646515026713"/>
              <c:y val="0.284140554971778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44667296"/>
        <c:crosses val="max"/>
        <c:crossBetween val="between"/>
      </c:valAx>
      <c:catAx>
        <c:axId val="544667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8113480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600"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describe!$C$34:$C$35</c:f>
              <c:strCache>
                <c:ptCount val="1"/>
                <c:pt idx="0">
                  <c:v>Mukono Male</c:v>
                </c:pt>
              </c:strCache>
            </c:strRef>
          </c:tx>
          <c:spPr>
            <a:ln w="19050">
              <a:solidFill>
                <a:srgbClr val="7B08C2"/>
              </a:solidFill>
            </a:ln>
          </c:spPr>
          <c:marker>
            <c:symbol val="none"/>
          </c:marker>
          <c:cat>
            <c:strRef>
              <c:f>describe!$B$36:$B$61</c:f>
              <c:strCache>
                <c:ptCount val="26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  <c:pt idx="8">
                  <c:v>Q9</c:v>
                </c:pt>
                <c:pt idx="9">
                  <c:v>Q10</c:v>
                </c:pt>
                <c:pt idx="10">
                  <c:v>Q11</c:v>
                </c:pt>
                <c:pt idx="11">
                  <c:v>Q12</c:v>
                </c:pt>
                <c:pt idx="12">
                  <c:v>Q13</c:v>
                </c:pt>
                <c:pt idx="13">
                  <c:v>Q14</c:v>
                </c:pt>
                <c:pt idx="14">
                  <c:v>Q15</c:v>
                </c:pt>
                <c:pt idx="15">
                  <c:v>Q16</c:v>
                </c:pt>
                <c:pt idx="16">
                  <c:v>Q17</c:v>
                </c:pt>
                <c:pt idx="17">
                  <c:v>Q18</c:v>
                </c:pt>
                <c:pt idx="18">
                  <c:v>Q19</c:v>
                </c:pt>
                <c:pt idx="19">
                  <c:v>Q20</c:v>
                </c:pt>
                <c:pt idx="20">
                  <c:v>Q21</c:v>
                </c:pt>
                <c:pt idx="21">
                  <c:v>Q22</c:v>
                </c:pt>
                <c:pt idx="22">
                  <c:v>Q23</c:v>
                </c:pt>
                <c:pt idx="23">
                  <c:v>Q24</c:v>
                </c:pt>
                <c:pt idx="24">
                  <c:v>Q25</c:v>
                </c:pt>
                <c:pt idx="25">
                  <c:v>Q26</c:v>
                </c:pt>
              </c:strCache>
            </c:strRef>
          </c:cat>
          <c:val>
            <c:numRef>
              <c:f>describe!$C$36:$C$61</c:f>
              <c:numCache>
                <c:formatCode>0%</c:formatCode>
                <c:ptCount val="26"/>
                <c:pt idx="0">
                  <c:v>0.89473684210526316</c:v>
                </c:pt>
                <c:pt idx="1">
                  <c:v>0.68421052631578949</c:v>
                </c:pt>
                <c:pt idx="2">
                  <c:v>0.84210526315789469</c:v>
                </c:pt>
                <c:pt idx="3">
                  <c:v>0.84210526315789469</c:v>
                </c:pt>
                <c:pt idx="4">
                  <c:v>0.84210526315789469</c:v>
                </c:pt>
                <c:pt idx="5">
                  <c:v>0.42105263157894735</c:v>
                </c:pt>
                <c:pt idx="6">
                  <c:v>0.52631578947368418</c:v>
                </c:pt>
                <c:pt idx="7">
                  <c:v>0.26315789473684209</c:v>
                </c:pt>
                <c:pt idx="8">
                  <c:v>0.42105263157894735</c:v>
                </c:pt>
                <c:pt idx="9">
                  <c:v>0.73684210526315785</c:v>
                </c:pt>
                <c:pt idx="10">
                  <c:v>0.73684210526315785</c:v>
                </c:pt>
                <c:pt idx="11">
                  <c:v>0.78947368421052633</c:v>
                </c:pt>
                <c:pt idx="12">
                  <c:v>0.89473684210526316</c:v>
                </c:pt>
                <c:pt idx="13">
                  <c:v>0.57894736842105265</c:v>
                </c:pt>
                <c:pt idx="14">
                  <c:v>0.89473684210526316</c:v>
                </c:pt>
                <c:pt idx="15">
                  <c:v>0.57894736842105265</c:v>
                </c:pt>
                <c:pt idx="16">
                  <c:v>0.57894736842105265</c:v>
                </c:pt>
                <c:pt idx="17">
                  <c:v>0.57894736842105265</c:v>
                </c:pt>
                <c:pt idx="18">
                  <c:v>0.52631578947368418</c:v>
                </c:pt>
                <c:pt idx="19">
                  <c:v>0.63157894736842102</c:v>
                </c:pt>
                <c:pt idx="20">
                  <c:v>0.31578947368421051</c:v>
                </c:pt>
                <c:pt idx="21">
                  <c:v>0.26315789473684209</c:v>
                </c:pt>
                <c:pt idx="22">
                  <c:v>0.21052631578947367</c:v>
                </c:pt>
                <c:pt idx="23">
                  <c:v>5.2631578947368418E-2</c:v>
                </c:pt>
                <c:pt idx="24">
                  <c:v>0.21052631578947367</c:v>
                </c:pt>
                <c:pt idx="25">
                  <c:v>0.21052631578947367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DE1-4B6D-92F3-BDE3B3A972F6}"/>
            </c:ext>
          </c:extLst>
        </c:ser>
        <c:ser>
          <c:idx val="1"/>
          <c:order val="1"/>
          <c:tx>
            <c:strRef>
              <c:f>describe!$D$34:$D$35</c:f>
              <c:strCache>
                <c:ptCount val="1"/>
                <c:pt idx="0">
                  <c:v>Mukono Female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describe!$B$36:$B$61</c:f>
              <c:strCache>
                <c:ptCount val="26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  <c:pt idx="8">
                  <c:v>Q9</c:v>
                </c:pt>
                <c:pt idx="9">
                  <c:v>Q10</c:v>
                </c:pt>
                <c:pt idx="10">
                  <c:v>Q11</c:v>
                </c:pt>
                <c:pt idx="11">
                  <c:v>Q12</c:v>
                </c:pt>
                <c:pt idx="12">
                  <c:v>Q13</c:v>
                </c:pt>
                <c:pt idx="13">
                  <c:v>Q14</c:v>
                </c:pt>
                <c:pt idx="14">
                  <c:v>Q15</c:v>
                </c:pt>
                <c:pt idx="15">
                  <c:v>Q16</c:v>
                </c:pt>
                <c:pt idx="16">
                  <c:v>Q17</c:v>
                </c:pt>
                <c:pt idx="17">
                  <c:v>Q18</c:v>
                </c:pt>
                <c:pt idx="18">
                  <c:v>Q19</c:v>
                </c:pt>
                <c:pt idx="19">
                  <c:v>Q20</c:v>
                </c:pt>
                <c:pt idx="20">
                  <c:v>Q21</c:v>
                </c:pt>
                <c:pt idx="21">
                  <c:v>Q22</c:v>
                </c:pt>
                <c:pt idx="22">
                  <c:v>Q23</c:v>
                </c:pt>
                <c:pt idx="23">
                  <c:v>Q24</c:v>
                </c:pt>
                <c:pt idx="24">
                  <c:v>Q25</c:v>
                </c:pt>
                <c:pt idx="25">
                  <c:v>Q26</c:v>
                </c:pt>
              </c:strCache>
            </c:strRef>
          </c:cat>
          <c:val>
            <c:numRef>
              <c:f>describe!$D$36:$D$61</c:f>
              <c:numCache>
                <c:formatCode>0%</c:formatCode>
                <c:ptCount val="26"/>
                <c:pt idx="0">
                  <c:v>0.8571428571428571</c:v>
                </c:pt>
                <c:pt idx="1">
                  <c:v>0.7142857142857143</c:v>
                </c:pt>
                <c:pt idx="2">
                  <c:v>0.90476190476190477</c:v>
                </c:pt>
                <c:pt idx="3">
                  <c:v>0.80952380952380953</c:v>
                </c:pt>
                <c:pt idx="4">
                  <c:v>0.90476190476190477</c:v>
                </c:pt>
                <c:pt idx="5">
                  <c:v>0.2857142857142857</c:v>
                </c:pt>
                <c:pt idx="6">
                  <c:v>0.52380952380952384</c:v>
                </c:pt>
                <c:pt idx="7">
                  <c:v>0.2857142857142857</c:v>
                </c:pt>
                <c:pt idx="8">
                  <c:v>0.42857142857142855</c:v>
                </c:pt>
                <c:pt idx="9">
                  <c:v>0.76190476190476186</c:v>
                </c:pt>
                <c:pt idx="10">
                  <c:v>0.76190476190476186</c:v>
                </c:pt>
                <c:pt idx="11">
                  <c:v>0.8571428571428571</c:v>
                </c:pt>
                <c:pt idx="12">
                  <c:v>0.8571428571428571</c:v>
                </c:pt>
                <c:pt idx="13">
                  <c:v>0.61904761904761907</c:v>
                </c:pt>
                <c:pt idx="14">
                  <c:v>0.80952380952380953</c:v>
                </c:pt>
                <c:pt idx="15">
                  <c:v>0.5714285714285714</c:v>
                </c:pt>
                <c:pt idx="16">
                  <c:v>0.52380952380952384</c:v>
                </c:pt>
                <c:pt idx="17">
                  <c:v>0.42857142857142855</c:v>
                </c:pt>
                <c:pt idx="18">
                  <c:v>0.42857142857142855</c:v>
                </c:pt>
                <c:pt idx="19">
                  <c:v>0.76190476190476186</c:v>
                </c:pt>
                <c:pt idx="20">
                  <c:v>0.23809523809523808</c:v>
                </c:pt>
                <c:pt idx="21">
                  <c:v>0.2857142857142857</c:v>
                </c:pt>
                <c:pt idx="22">
                  <c:v>0.2857142857142857</c:v>
                </c:pt>
                <c:pt idx="23">
                  <c:v>0.14285714285714285</c:v>
                </c:pt>
                <c:pt idx="24">
                  <c:v>0.19047619047619047</c:v>
                </c:pt>
                <c:pt idx="25">
                  <c:v>0.14285714285714285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DE1-4B6D-92F3-BDE3B3A972F6}"/>
            </c:ext>
          </c:extLst>
        </c:ser>
        <c:ser>
          <c:idx val="2"/>
          <c:order val="2"/>
          <c:tx>
            <c:strRef>
              <c:f>describe!$E$34:$E$35</c:f>
              <c:strCache>
                <c:ptCount val="1"/>
                <c:pt idx="0">
                  <c:v>Yumbe Male</c:v>
                </c:pt>
              </c:strCache>
            </c:strRef>
          </c:tx>
          <c:spPr>
            <a:ln w="19050"/>
          </c:spPr>
          <c:marker>
            <c:symbol val="none"/>
          </c:marker>
          <c:cat>
            <c:strRef>
              <c:f>describe!$B$36:$B$61</c:f>
              <c:strCache>
                <c:ptCount val="26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  <c:pt idx="8">
                  <c:v>Q9</c:v>
                </c:pt>
                <c:pt idx="9">
                  <c:v>Q10</c:v>
                </c:pt>
                <c:pt idx="10">
                  <c:v>Q11</c:v>
                </c:pt>
                <c:pt idx="11">
                  <c:v>Q12</c:v>
                </c:pt>
                <c:pt idx="12">
                  <c:v>Q13</c:v>
                </c:pt>
                <c:pt idx="13">
                  <c:v>Q14</c:v>
                </c:pt>
                <c:pt idx="14">
                  <c:v>Q15</c:v>
                </c:pt>
                <c:pt idx="15">
                  <c:v>Q16</c:v>
                </c:pt>
                <c:pt idx="16">
                  <c:v>Q17</c:v>
                </c:pt>
                <c:pt idx="17">
                  <c:v>Q18</c:v>
                </c:pt>
                <c:pt idx="18">
                  <c:v>Q19</c:v>
                </c:pt>
                <c:pt idx="19">
                  <c:v>Q20</c:v>
                </c:pt>
                <c:pt idx="20">
                  <c:v>Q21</c:v>
                </c:pt>
                <c:pt idx="21">
                  <c:v>Q22</c:v>
                </c:pt>
                <c:pt idx="22">
                  <c:v>Q23</c:v>
                </c:pt>
                <c:pt idx="23">
                  <c:v>Q24</c:v>
                </c:pt>
                <c:pt idx="24">
                  <c:v>Q25</c:v>
                </c:pt>
                <c:pt idx="25">
                  <c:v>Q26</c:v>
                </c:pt>
              </c:strCache>
            </c:strRef>
          </c:cat>
          <c:val>
            <c:numRef>
              <c:f>describe!$E$36:$E$61</c:f>
              <c:numCache>
                <c:formatCode>0%</c:formatCode>
                <c:ptCount val="26"/>
                <c:pt idx="0">
                  <c:v>0.95833333333333337</c:v>
                </c:pt>
                <c:pt idx="1">
                  <c:v>0.75</c:v>
                </c:pt>
                <c:pt idx="2">
                  <c:v>0.95833333333333337</c:v>
                </c:pt>
                <c:pt idx="3">
                  <c:v>0.91666666666666663</c:v>
                </c:pt>
                <c:pt idx="4">
                  <c:v>0.70833333333333337</c:v>
                </c:pt>
                <c:pt idx="5">
                  <c:v>0.54166666666666663</c:v>
                </c:pt>
                <c:pt idx="6">
                  <c:v>0.45833333333333331</c:v>
                </c:pt>
                <c:pt idx="7">
                  <c:v>0.16666666666666666</c:v>
                </c:pt>
                <c:pt idx="8">
                  <c:v>0.625</c:v>
                </c:pt>
                <c:pt idx="9">
                  <c:v>0.95833333333333337</c:v>
                </c:pt>
                <c:pt idx="10">
                  <c:v>0.875</c:v>
                </c:pt>
                <c:pt idx="11">
                  <c:v>0.79166666666666663</c:v>
                </c:pt>
                <c:pt idx="12">
                  <c:v>0.95833333333333337</c:v>
                </c:pt>
                <c:pt idx="13">
                  <c:v>0.875</c:v>
                </c:pt>
                <c:pt idx="14">
                  <c:v>0.79166666666666663</c:v>
                </c:pt>
                <c:pt idx="15">
                  <c:v>0.54166666666666663</c:v>
                </c:pt>
                <c:pt idx="16">
                  <c:v>0.5</c:v>
                </c:pt>
                <c:pt idx="17">
                  <c:v>0.54166666666666663</c:v>
                </c:pt>
                <c:pt idx="18">
                  <c:v>0.54166666666666663</c:v>
                </c:pt>
                <c:pt idx="19">
                  <c:v>0.58333333333333337</c:v>
                </c:pt>
                <c:pt idx="20">
                  <c:v>0.375</c:v>
                </c:pt>
                <c:pt idx="21">
                  <c:v>0.29166666666666669</c:v>
                </c:pt>
                <c:pt idx="22">
                  <c:v>0.29166666666666669</c:v>
                </c:pt>
                <c:pt idx="23">
                  <c:v>0.20833333333333334</c:v>
                </c:pt>
                <c:pt idx="24">
                  <c:v>0.25</c:v>
                </c:pt>
                <c:pt idx="25">
                  <c:v>0.16666666666666666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DE1-4B6D-92F3-BDE3B3A972F6}"/>
            </c:ext>
          </c:extLst>
        </c:ser>
        <c:ser>
          <c:idx val="3"/>
          <c:order val="3"/>
          <c:tx>
            <c:strRef>
              <c:f>describe!$F$34:$F$35</c:f>
              <c:strCache>
                <c:ptCount val="1"/>
                <c:pt idx="0">
                  <c:v>Yumbe Female</c:v>
                </c:pt>
              </c:strCache>
            </c:strRef>
          </c:tx>
          <c:spPr>
            <a:ln w="19050">
              <a:solidFill>
                <a:srgbClr val="26A456"/>
              </a:solidFill>
            </a:ln>
          </c:spPr>
          <c:marker>
            <c:symbol val="none"/>
          </c:marker>
          <c:cat>
            <c:strRef>
              <c:f>describe!$B$36:$B$61</c:f>
              <c:strCache>
                <c:ptCount val="26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  <c:pt idx="8">
                  <c:v>Q9</c:v>
                </c:pt>
                <c:pt idx="9">
                  <c:v>Q10</c:v>
                </c:pt>
                <c:pt idx="10">
                  <c:v>Q11</c:v>
                </c:pt>
                <c:pt idx="11">
                  <c:v>Q12</c:v>
                </c:pt>
                <c:pt idx="12">
                  <c:v>Q13</c:v>
                </c:pt>
                <c:pt idx="13">
                  <c:v>Q14</c:v>
                </c:pt>
                <c:pt idx="14">
                  <c:v>Q15</c:v>
                </c:pt>
                <c:pt idx="15">
                  <c:v>Q16</c:v>
                </c:pt>
                <c:pt idx="16">
                  <c:v>Q17</c:v>
                </c:pt>
                <c:pt idx="17">
                  <c:v>Q18</c:v>
                </c:pt>
                <c:pt idx="18">
                  <c:v>Q19</c:v>
                </c:pt>
                <c:pt idx="19">
                  <c:v>Q20</c:v>
                </c:pt>
                <c:pt idx="20">
                  <c:v>Q21</c:v>
                </c:pt>
                <c:pt idx="21">
                  <c:v>Q22</c:v>
                </c:pt>
                <c:pt idx="22">
                  <c:v>Q23</c:v>
                </c:pt>
                <c:pt idx="23">
                  <c:v>Q24</c:v>
                </c:pt>
                <c:pt idx="24">
                  <c:v>Q25</c:v>
                </c:pt>
                <c:pt idx="25">
                  <c:v>Q26</c:v>
                </c:pt>
              </c:strCache>
            </c:strRef>
          </c:cat>
          <c:val>
            <c:numRef>
              <c:f>describe!$F$36:$F$61</c:f>
              <c:numCache>
                <c:formatCode>0%</c:formatCode>
                <c:ptCount val="26"/>
                <c:pt idx="0">
                  <c:v>1</c:v>
                </c:pt>
                <c:pt idx="1">
                  <c:v>0.9375</c:v>
                </c:pt>
                <c:pt idx="2">
                  <c:v>1</c:v>
                </c:pt>
                <c:pt idx="3">
                  <c:v>0.9375</c:v>
                </c:pt>
                <c:pt idx="4">
                  <c:v>0.8125</c:v>
                </c:pt>
                <c:pt idx="5">
                  <c:v>0.4375</c:v>
                </c:pt>
                <c:pt idx="6">
                  <c:v>0.25</c:v>
                </c:pt>
                <c:pt idx="7">
                  <c:v>6.25E-2</c:v>
                </c:pt>
                <c:pt idx="8">
                  <c:v>0.1875</c:v>
                </c:pt>
                <c:pt idx="9">
                  <c:v>1</c:v>
                </c:pt>
                <c:pt idx="10">
                  <c:v>1</c:v>
                </c:pt>
                <c:pt idx="11">
                  <c:v>0.5625</c:v>
                </c:pt>
                <c:pt idx="12">
                  <c:v>0.8125</c:v>
                </c:pt>
                <c:pt idx="13">
                  <c:v>0.8125</c:v>
                </c:pt>
                <c:pt idx="14">
                  <c:v>0.8125</c:v>
                </c:pt>
                <c:pt idx="15">
                  <c:v>0.5</c:v>
                </c:pt>
                <c:pt idx="16">
                  <c:v>0.3125</c:v>
                </c:pt>
                <c:pt idx="17">
                  <c:v>0.375</c:v>
                </c:pt>
                <c:pt idx="18">
                  <c:v>0.4375</c:v>
                </c:pt>
                <c:pt idx="19">
                  <c:v>0.75</c:v>
                </c:pt>
                <c:pt idx="20">
                  <c:v>0.3125</c:v>
                </c:pt>
                <c:pt idx="21">
                  <c:v>6.25E-2</c:v>
                </c:pt>
                <c:pt idx="22">
                  <c:v>6.25E-2</c:v>
                </c:pt>
                <c:pt idx="23">
                  <c:v>6.25E-2</c:v>
                </c:pt>
                <c:pt idx="24">
                  <c:v>6.25E-2</c:v>
                </c:pt>
                <c:pt idx="25">
                  <c:v>0.125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DE1-4B6D-92F3-BDE3B3A972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1668984"/>
        <c:axId val="541665848"/>
      </c:lineChart>
      <c:catAx>
        <c:axId val="541668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1665848"/>
        <c:crosses val="autoZero"/>
        <c:auto val="1"/>
        <c:lblAlgn val="ctr"/>
        <c:lblOffset val="100"/>
        <c:noMultiLvlLbl val="0"/>
      </c:catAx>
      <c:valAx>
        <c:axId val="541665848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Percentage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5416689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60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949705800922238"/>
          <c:y val="9.582838635987917E-2"/>
          <c:w val="0.6559096580375694"/>
          <c:h val="0.731167811358751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'Refugee vs national '!$A$37</c:f>
              <c:strCache>
                <c:ptCount val="1"/>
                <c:pt idx="0">
                  <c:v>National</c:v>
                </c:pt>
              </c:strCache>
            </c:strRef>
          </c:tx>
          <c:spPr>
            <a:solidFill>
              <a:srgbClr val="487DE8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'Refugee vs national '!$B$36:$F$36</c:f>
              <c:strCache>
                <c:ptCount val="5"/>
                <c:pt idx="0">
                  <c:v>Space, Shape &amp; Measurement</c:v>
                </c:pt>
                <c:pt idx="1">
                  <c:v>Counting</c:v>
                </c:pt>
                <c:pt idx="2">
                  <c:v>Applied</c:v>
                </c:pt>
                <c:pt idx="3">
                  <c:v>Level1-Number knowedge</c:v>
                </c:pt>
                <c:pt idx="4">
                  <c:v>Level2 - Number knowledge</c:v>
                </c:pt>
              </c:strCache>
            </c:strRef>
          </c:cat>
          <c:val>
            <c:numRef>
              <c:f>'Refugee vs national '!$B$37:$F$37</c:f>
              <c:numCache>
                <c:formatCode>_(* #,##0.0_);_(* \(#,##0.0\);_(* "-"??_);_(@_)</c:formatCode>
                <c:ptCount val="5"/>
                <c:pt idx="0">
                  <c:v>93.939390000000003</c:v>
                </c:pt>
                <c:pt idx="1">
                  <c:v>100</c:v>
                </c:pt>
                <c:pt idx="2">
                  <c:v>60.606059999999999</c:v>
                </c:pt>
                <c:pt idx="3" formatCode="General">
                  <c:v>74.545460000000006</c:v>
                </c:pt>
                <c:pt idx="4" formatCode="General">
                  <c:v>28.571429999999999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14-4738-8130-43BCBC4873EB}"/>
            </c:ext>
          </c:extLst>
        </c:ser>
        <c:ser>
          <c:idx val="1"/>
          <c:order val="1"/>
          <c:tx>
            <c:strRef>
              <c:f>'Refugee vs national '!$A$38</c:f>
              <c:strCache>
                <c:ptCount val="1"/>
                <c:pt idx="0">
                  <c:v>Refugee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'Refugee vs national '!$B$36:$F$36</c:f>
              <c:strCache>
                <c:ptCount val="5"/>
                <c:pt idx="0">
                  <c:v>Space, Shape &amp; Measurement</c:v>
                </c:pt>
                <c:pt idx="1">
                  <c:v>Counting</c:v>
                </c:pt>
                <c:pt idx="2">
                  <c:v>Applied</c:v>
                </c:pt>
                <c:pt idx="3">
                  <c:v>Level1-Number knowedge</c:v>
                </c:pt>
                <c:pt idx="4">
                  <c:v>Level2 - Number knowledge</c:v>
                </c:pt>
              </c:strCache>
            </c:strRef>
          </c:cat>
          <c:val>
            <c:numRef>
              <c:f>'Refugee vs national '!$B$38:$F$38</c:f>
              <c:numCache>
                <c:formatCode>_(* #,##0.0_);_(* \(#,##0.0\);_(* "-"??_);_(@_)</c:formatCode>
                <c:ptCount val="5"/>
                <c:pt idx="0">
                  <c:v>92.424239999999998</c:v>
                </c:pt>
                <c:pt idx="1">
                  <c:v>95.454539999999994</c:v>
                </c:pt>
                <c:pt idx="2">
                  <c:v>65.151510000000002</c:v>
                </c:pt>
                <c:pt idx="3" formatCode="General">
                  <c:v>76.363640000000004</c:v>
                </c:pt>
                <c:pt idx="4" formatCode="General">
                  <c:v>45.454540000000001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14-4738-8130-43BCBC487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6241032"/>
        <c:axId val="516235544"/>
      </c:barChart>
      <c:catAx>
        <c:axId val="5162410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516235544"/>
        <c:crosses val="autoZero"/>
        <c:auto val="1"/>
        <c:lblAlgn val="ctr"/>
        <c:lblOffset val="100"/>
        <c:noMultiLvlLbl val="0"/>
      </c:catAx>
      <c:valAx>
        <c:axId val="516235544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>
            <c:manualLayout>
              <c:xMode val="edge"/>
              <c:yMode val="edge"/>
              <c:x val="0.44274540904330389"/>
              <c:y val="0.9090392522309707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51624103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 b="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165226564517557"/>
          <c:y val="5.0925925925925923E-2"/>
          <c:w val="0.68983381921892994"/>
          <c:h val="0.734538859725867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hearing!$B$35</c:f>
              <c:strCache>
                <c:ptCount val="1"/>
                <c:pt idx="0">
                  <c:v>Hearing  Impaired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hearing!$C$34:$G$34</c:f>
              <c:strCache>
                <c:ptCount val="5"/>
                <c:pt idx="0">
                  <c:v>Space, Shape &amp; Measurement</c:v>
                </c:pt>
                <c:pt idx="1">
                  <c:v>Counting</c:v>
                </c:pt>
                <c:pt idx="2">
                  <c:v>Applied</c:v>
                </c:pt>
                <c:pt idx="3">
                  <c:v>Level1-Number knowedge</c:v>
                </c:pt>
                <c:pt idx="4">
                  <c:v>Level2 - Number knowledge</c:v>
                </c:pt>
              </c:strCache>
            </c:strRef>
          </c:cat>
          <c:val>
            <c:numRef>
              <c:f>hearing!$C$35:$G$35</c:f>
              <c:numCache>
                <c:formatCode>_(* #,##0.00_);_(* \(#,##0.00\);_(* "-"??_);_(@_)</c:formatCode>
                <c:ptCount val="5"/>
                <c:pt idx="0">
                  <c:v>85.185190000000006</c:v>
                </c:pt>
                <c:pt idx="1">
                  <c:v>77.777780000000007</c:v>
                </c:pt>
                <c:pt idx="2">
                  <c:v>57.407409999999999</c:v>
                </c:pt>
                <c:pt idx="3" formatCode="General">
                  <c:v>66.666659999999993</c:v>
                </c:pt>
                <c:pt idx="4" formatCode="General">
                  <c:v>17.460319999999999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B7-454B-BB95-FFB6F8BD1DE1}"/>
            </c:ext>
          </c:extLst>
        </c:ser>
        <c:ser>
          <c:idx val="1"/>
          <c:order val="1"/>
          <c:tx>
            <c:strRef>
              <c:f>hearing!$B$36</c:f>
              <c:strCache>
                <c:ptCount val="1"/>
                <c:pt idx="0">
                  <c:v>Not  Impaired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hearing!$C$34:$G$34</c:f>
              <c:strCache>
                <c:ptCount val="5"/>
                <c:pt idx="0">
                  <c:v>Space, Shape &amp; Measurement</c:v>
                </c:pt>
                <c:pt idx="1">
                  <c:v>Counting</c:v>
                </c:pt>
                <c:pt idx="2">
                  <c:v>Applied</c:v>
                </c:pt>
                <c:pt idx="3">
                  <c:v>Level1-Number knowedge</c:v>
                </c:pt>
                <c:pt idx="4">
                  <c:v>Level2 - Number knowledge</c:v>
                </c:pt>
              </c:strCache>
            </c:strRef>
          </c:cat>
          <c:val>
            <c:numRef>
              <c:f>hearing!$C$36:$G$36</c:f>
              <c:numCache>
                <c:formatCode>_(* #,##0.00_);_(* \(#,##0.00\);_(* "-"??_);_(@_)</c:formatCode>
                <c:ptCount val="5"/>
                <c:pt idx="0">
                  <c:v>95.55556</c:v>
                </c:pt>
                <c:pt idx="1">
                  <c:v>96.666659999999993</c:v>
                </c:pt>
                <c:pt idx="2">
                  <c:v>71.111109999999996</c:v>
                </c:pt>
                <c:pt idx="3" formatCode="General">
                  <c:v>90.666659999999993</c:v>
                </c:pt>
                <c:pt idx="4" formatCode="General">
                  <c:v>45.714289999999998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B7-454B-BB95-FFB6F8BD1D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4226048"/>
        <c:axId val="574226440"/>
      </c:barChart>
      <c:catAx>
        <c:axId val="5742260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574226440"/>
        <c:crosses val="autoZero"/>
        <c:auto val="1"/>
        <c:lblAlgn val="ctr"/>
        <c:lblOffset val="100"/>
        <c:noMultiLvlLbl val="0"/>
      </c:catAx>
      <c:valAx>
        <c:axId val="574226440"/>
        <c:scaling>
          <c:orientation val="minMax"/>
          <c:max val="10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>
            <c:manualLayout>
              <c:xMode val="edge"/>
              <c:yMode val="edge"/>
              <c:x val="0.50386647174550769"/>
              <c:y val="0.7593613298337708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5742260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3050501743415139"/>
          <c:y val="0.89955286839145099"/>
          <c:w val="0.33898996513169743"/>
          <c:h val="0.100447131608548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179745730776099"/>
          <c:y val="0.10127369495479729"/>
          <c:w val="0.71426803387611815"/>
          <c:h val="0.740470253718285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hearing!$B$59</c:f>
              <c:strCache>
                <c:ptCount val="1"/>
                <c:pt idx="0">
                  <c:v>Refugee or Deaf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hearing!$C$58:$G$58</c:f>
              <c:strCache>
                <c:ptCount val="5"/>
                <c:pt idx="0">
                  <c:v>Space, Shape &amp; Measurement</c:v>
                </c:pt>
                <c:pt idx="1">
                  <c:v>Counting</c:v>
                </c:pt>
                <c:pt idx="2">
                  <c:v>Applied</c:v>
                </c:pt>
                <c:pt idx="3">
                  <c:v>Level1-Number knowedge</c:v>
                </c:pt>
                <c:pt idx="4">
                  <c:v>Level2 - Number knowledge</c:v>
                </c:pt>
              </c:strCache>
            </c:strRef>
          </c:cat>
          <c:val>
            <c:numRef>
              <c:f>hearing!$C$59:$G$59</c:f>
              <c:numCache>
                <c:formatCode>_(* #,##0.0_);_(* \(#,##0.0\);_(* "-"??_);_(@_)</c:formatCode>
                <c:ptCount val="5"/>
                <c:pt idx="0">
                  <c:v>89.166659999999993</c:v>
                </c:pt>
                <c:pt idx="1">
                  <c:v>87.5</c:v>
                </c:pt>
                <c:pt idx="2">
                  <c:v>61.666670000000003</c:v>
                </c:pt>
                <c:pt idx="3" formatCode="_(* #,##0.00_);_(* \(#,##0.00\);_(* &quot;-&quot;??_);_(@_)">
                  <c:v>72</c:v>
                </c:pt>
                <c:pt idx="4" formatCode="_(* #,##0.00_);_(* \(#,##0.00\);_(* &quot;-&quot;??_);_(@_)">
                  <c:v>32.857140000000001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D4-462E-9F00-4FC9731E4B76}"/>
            </c:ext>
          </c:extLst>
        </c:ser>
        <c:ser>
          <c:idx val="1"/>
          <c:order val="1"/>
          <c:tx>
            <c:strRef>
              <c:f>hearing!$B$60</c:f>
              <c:strCache>
                <c:ptCount val="1"/>
                <c:pt idx="0">
                  <c:v>Neither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hearing!$C$58:$G$58</c:f>
              <c:strCache>
                <c:ptCount val="5"/>
                <c:pt idx="0">
                  <c:v>Space, Shape &amp; Measurement</c:v>
                </c:pt>
                <c:pt idx="1">
                  <c:v>Counting</c:v>
                </c:pt>
                <c:pt idx="2">
                  <c:v>Applied</c:v>
                </c:pt>
                <c:pt idx="3">
                  <c:v>Level1-Number knowedge</c:v>
                </c:pt>
                <c:pt idx="4">
                  <c:v>Level2 - Number knowledge</c:v>
                </c:pt>
              </c:strCache>
            </c:strRef>
          </c:cat>
          <c:val>
            <c:numRef>
              <c:f>hearing!$C$60:$G$60</c:f>
              <c:numCache>
                <c:formatCode>_(* #,##0.0_);_(* \(#,##0.0\);_(* "-"??_);_(@_)</c:formatCode>
                <c:ptCount val="5"/>
                <c:pt idx="0">
                  <c:v>94.871799999999993</c:v>
                </c:pt>
                <c:pt idx="1">
                  <c:v>98.076920000000001</c:v>
                </c:pt>
                <c:pt idx="2">
                  <c:v>66.666659999999993</c:v>
                </c:pt>
                <c:pt idx="3" formatCode="_(* #,##0.00_);_(* \(#,##0.00\);_(* &quot;-&quot;??_);_(@_)">
                  <c:v>83.846149999999994</c:v>
                </c:pt>
                <c:pt idx="4" formatCode="_(* #,##0.00_);_(* \(#,##0.00\);_(* &quot;-&quot;??_);_(@_)">
                  <c:v>38.461539999999999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D4-462E-9F00-4FC9731E4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6605896"/>
        <c:axId val="556608248"/>
      </c:barChart>
      <c:catAx>
        <c:axId val="5566058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556608248"/>
        <c:crosses val="autoZero"/>
        <c:auto val="1"/>
        <c:lblAlgn val="ctr"/>
        <c:lblOffset val="100"/>
        <c:noMultiLvlLbl val="0"/>
      </c:catAx>
      <c:valAx>
        <c:axId val="556608248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Pecentage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5566058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7318471211249726"/>
          <c:y val="1.3888888888888888E-2"/>
          <c:w val="0.25766064380491482"/>
          <c:h val="7.812554680664916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80F3B-AF3D-477F-BF23-D4C98A8C48DC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10" name="Notes Placeholder 9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7C24E-1DCC-48DC-BEE8-B4955561CC1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3" name="Slide Image Placeholder 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1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98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26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15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36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5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2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38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43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78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F0459-11D4-4911-98B8-453C0C9F21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3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>
              <a:highlight>
                <a:srgbClr val="FF00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F0459-11D4-4911-98B8-453C0C9F21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55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5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F0459-11D4-4911-98B8-453C0C9F21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64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F0459-11D4-4911-98B8-453C0C9F21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64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F0459-11D4-4911-98B8-453C0C9F21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90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F0459-11D4-4911-98B8-453C0C9F21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87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F0459-11D4-4911-98B8-453C0C9F21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4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5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Hearing</a:t>
            </a:r>
            <a:r>
              <a:rPr lang="en-US" baseline="0" dirty="0" smtClean="0"/>
              <a:t> impaired children were affiliated to a school of the deaf in </a:t>
            </a:r>
            <a:r>
              <a:rPr lang="en-US" baseline="0" dirty="0" err="1" smtClean="0"/>
              <a:t>Mukono</a:t>
            </a:r>
            <a:r>
              <a:rPr lang="en-US" baseline="0" dirty="0" smtClean="0"/>
              <a:t> district (and residing in multiple </a:t>
            </a:r>
            <a:r>
              <a:rPr lang="en-US" baseline="0" dirty="0" err="1" smtClean="0"/>
              <a:t>Eas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40D3D709-DF32-497A-9CCF-419BB7D08A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34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5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0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04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07188"/>
            <a:ext cx="12208933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6520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1" dirty="0">
                <a:solidFill>
                  <a:srgbClr val="014663"/>
                </a:solidFill>
              </a:defRPr>
            </a:lvl1pPr>
          </a:lstStyle>
          <a:p>
            <a:pPr lvl="0" algn="l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29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490" y="3286126"/>
            <a:ext cx="12208444" cy="3452595"/>
            <a:chOff x="-1" y="3286125"/>
            <a:chExt cx="9156333" cy="3452595"/>
          </a:xfrm>
          <a:solidFill>
            <a:schemeClr val="bg1"/>
          </a:solidFill>
        </p:grpSpPr>
        <p:sp>
          <p:nvSpPr>
            <p:cNvPr id="6" name="Rectangle 5"/>
            <p:cNvSpPr/>
            <p:nvPr/>
          </p:nvSpPr>
          <p:spPr>
            <a:xfrm>
              <a:off x="-1" y="3595470"/>
              <a:ext cx="9156333" cy="31432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7988700" y="3286125"/>
              <a:ext cx="813200" cy="325220"/>
            </a:xfrm>
            <a:prstGeom prst="triangle">
              <a:avLst>
                <a:gd name="adj" fmla="val 4861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pic>
        <p:nvPicPr>
          <p:cNvPr id="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07188"/>
            <a:ext cx="12208933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208933" cy="3611345"/>
          </a:xfrm>
          <a:custGeom>
            <a:avLst/>
            <a:gdLst>
              <a:gd name="connsiteX0" fmla="*/ 0 w 9156700"/>
              <a:gd name="connsiteY0" fmla="*/ 0 h 3611345"/>
              <a:gd name="connsiteX1" fmla="*/ 9156700 w 9156700"/>
              <a:gd name="connsiteY1" fmla="*/ 0 h 3611345"/>
              <a:gd name="connsiteX2" fmla="*/ 9156700 w 9156700"/>
              <a:gd name="connsiteY2" fmla="*/ 3611345 h 3611345"/>
              <a:gd name="connsiteX3" fmla="*/ 0 w 9156700"/>
              <a:gd name="connsiteY3" fmla="*/ 3611345 h 3611345"/>
              <a:gd name="connsiteX4" fmla="*/ 0 w 9156700"/>
              <a:gd name="connsiteY4" fmla="*/ 0 h 3611345"/>
              <a:gd name="connsiteX0" fmla="*/ 0 w 9156700"/>
              <a:gd name="connsiteY0" fmla="*/ 0 h 3615268"/>
              <a:gd name="connsiteX1" fmla="*/ 9156700 w 9156700"/>
              <a:gd name="connsiteY1" fmla="*/ 0 h 3615268"/>
              <a:gd name="connsiteX2" fmla="*/ 9156700 w 9156700"/>
              <a:gd name="connsiteY2" fmla="*/ 3611345 h 3615268"/>
              <a:gd name="connsiteX3" fmla="*/ 7978915 w 9156700"/>
              <a:gd name="connsiteY3" fmla="*/ 3615268 h 3615268"/>
              <a:gd name="connsiteX4" fmla="*/ 0 w 9156700"/>
              <a:gd name="connsiteY4" fmla="*/ 3611345 h 3615268"/>
              <a:gd name="connsiteX5" fmla="*/ 0 w 9156700"/>
              <a:gd name="connsiteY5" fmla="*/ 0 h 3615268"/>
              <a:gd name="connsiteX0" fmla="*/ 0 w 9156700"/>
              <a:gd name="connsiteY0" fmla="*/ 0 h 3615268"/>
              <a:gd name="connsiteX1" fmla="*/ 9156700 w 9156700"/>
              <a:gd name="connsiteY1" fmla="*/ 0 h 3615268"/>
              <a:gd name="connsiteX2" fmla="*/ 9156700 w 9156700"/>
              <a:gd name="connsiteY2" fmla="*/ 3611345 h 3615268"/>
              <a:gd name="connsiteX3" fmla="*/ 8767588 w 9156700"/>
              <a:gd name="connsiteY3" fmla="*/ 3594784 h 3615268"/>
              <a:gd name="connsiteX4" fmla="*/ 7978915 w 9156700"/>
              <a:gd name="connsiteY4" fmla="*/ 3615268 h 3615268"/>
              <a:gd name="connsiteX5" fmla="*/ 0 w 9156700"/>
              <a:gd name="connsiteY5" fmla="*/ 3611345 h 3615268"/>
              <a:gd name="connsiteX6" fmla="*/ 0 w 9156700"/>
              <a:gd name="connsiteY6" fmla="*/ 0 h 3615268"/>
              <a:gd name="connsiteX0" fmla="*/ 0 w 9156700"/>
              <a:gd name="connsiteY0" fmla="*/ 0 h 3615268"/>
              <a:gd name="connsiteX1" fmla="*/ 9156700 w 9156700"/>
              <a:gd name="connsiteY1" fmla="*/ 0 h 3615268"/>
              <a:gd name="connsiteX2" fmla="*/ 9156700 w 9156700"/>
              <a:gd name="connsiteY2" fmla="*/ 3611345 h 3615268"/>
              <a:gd name="connsiteX3" fmla="*/ 8767588 w 9156700"/>
              <a:gd name="connsiteY3" fmla="*/ 3594784 h 3615268"/>
              <a:gd name="connsiteX4" fmla="*/ 8390556 w 9156700"/>
              <a:gd name="connsiteY4" fmla="*/ 3595256 h 3615268"/>
              <a:gd name="connsiteX5" fmla="*/ 7978915 w 9156700"/>
              <a:gd name="connsiteY5" fmla="*/ 3615268 h 3615268"/>
              <a:gd name="connsiteX6" fmla="*/ 0 w 9156700"/>
              <a:gd name="connsiteY6" fmla="*/ 3611345 h 3615268"/>
              <a:gd name="connsiteX7" fmla="*/ 0 w 9156700"/>
              <a:gd name="connsiteY7" fmla="*/ 0 h 3615268"/>
              <a:gd name="connsiteX0" fmla="*/ 0 w 9156700"/>
              <a:gd name="connsiteY0" fmla="*/ 0 h 3615268"/>
              <a:gd name="connsiteX1" fmla="*/ 9156700 w 9156700"/>
              <a:gd name="connsiteY1" fmla="*/ 0 h 3615268"/>
              <a:gd name="connsiteX2" fmla="*/ 9156700 w 9156700"/>
              <a:gd name="connsiteY2" fmla="*/ 3611345 h 3615268"/>
              <a:gd name="connsiteX3" fmla="*/ 8767588 w 9156700"/>
              <a:gd name="connsiteY3" fmla="*/ 3594784 h 3615268"/>
              <a:gd name="connsiteX4" fmla="*/ 8377920 w 9156700"/>
              <a:gd name="connsiteY4" fmla="*/ 3279328 h 3615268"/>
              <a:gd name="connsiteX5" fmla="*/ 7978915 w 9156700"/>
              <a:gd name="connsiteY5" fmla="*/ 3615268 h 3615268"/>
              <a:gd name="connsiteX6" fmla="*/ 0 w 9156700"/>
              <a:gd name="connsiteY6" fmla="*/ 3611345 h 3615268"/>
              <a:gd name="connsiteX7" fmla="*/ 0 w 9156700"/>
              <a:gd name="connsiteY7" fmla="*/ 0 h 3615268"/>
              <a:gd name="connsiteX0" fmla="*/ 0 w 9156700"/>
              <a:gd name="connsiteY0" fmla="*/ 0 h 3615268"/>
              <a:gd name="connsiteX1" fmla="*/ 9156700 w 9156700"/>
              <a:gd name="connsiteY1" fmla="*/ 0 h 3615268"/>
              <a:gd name="connsiteX2" fmla="*/ 9156700 w 9156700"/>
              <a:gd name="connsiteY2" fmla="*/ 3611345 h 3615268"/>
              <a:gd name="connsiteX3" fmla="*/ 8767588 w 9156700"/>
              <a:gd name="connsiteY3" fmla="*/ 3594784 h 3615268"/>
              <a:gd name="connsiteX4" fmla="*/ 8390557 w 9156700"/>
              <a:gd name="connsiteY4" fmla="*/ 3279328 h 3615268"/>
              <a:gd name="connsiteX5" fmla="*/ 7978915 w 9156700"/>
              <a:gd name="connsiteY5" fmla="*/ 3615268 h 3615268"/>
              <a:gd name="connsiteX6" fmla="*/ 0 w 9156700"/>
              <a:gd name="connsiteY6" fmla="*/ 3611345 h 3615268"/>
              <a:gd name="connsiteX7" fmla="*/ 0 w 9156700"/>
              <a:gd name="connsiteY7" fmla="*/ 0 h 3615268"/>
              <a:gd name="connsiteX0" fmla="*/ 0 w 9156700"/>
              <a:gd name="connsiteY0" fmla="*/ 0 h 3615268"/>
              <a:gd name="connsiteX1" fmla="*/ 9156700 w 9156700"/>
              <a:gd name="connsiteY1" fmla="*/ 0 h 3615268"/>
              <a:gd name="connsiteX2" fmla="*/ 9156700 w 9156700"/>
              <a:gd name="connsiteY2" fmla="*/ 3611345 h 3615268"/>
              <a:gd name="connsiteX3" fmla="*/ 8767588 w 9156700"/>
              <a:gd name="connsiteY3" fmla="*/ 3594784 h 3615268"/>
              <a:gd name="connsiteX4" fmla="*/ 8390557 w 9156700"/>
              <a:gd name="connsiteY4" fmla="*/ 3279328 h 3615268"/>
              <a:gd name="connsiteX5" fmla="*/ 7978915 w 9156700"/>
              <a:gd name="connsiteY5" fmla="*/ 3615268 h 3615268"/>
              <a:gd name="connsiteX6" fmla="*/ 0 w 9156700"/>
              <a:gd name="connsiteY6" fmla="*/ 3611345 h 3615268"/>
              <a:gd name="connsiteX7" fmla="*/ 0 w 9156700"/>
              <a:gd name="connsiteY7" fmla="*/ 0 h 3615268"/>
              <a:gd name="connsiteX0" fmla="*/ 0 w 9156700"/>
              <a:gd name="connsiteY0" fmla="*/ 0 h 3615268"/>
              <a:gd name="connsiteX1" fmla="*/ 9156700 w 9156700"/>
              <a:gd name="connsiteY1" fmla="*/ 0 h 3615268"/>
              <a:gd name="connsiteX2" fmla="*/ 9156700 w 9156700"/>
              <a:gd name="connsiteY2" fmla="*/ 3611345 h 3615268"/>
              <a:gd name="connsiteX3" fmla="*/ 8767588 w 9156700"/>
              <a:gd name="connsiteY3" fmla="*/ 3594784 h 3615268"/>
              <a:gd name="connsiteX4" fmla="*/ 8390557 w 9156700"/>
              <a:gd name="connsiteY4" fmla="*/ 3279328 h 3615268"/>
              <a:gd name="connsiteX5" fmla="*/ 7978915 w 9156700"/>
              <a:gd name="connsiteY5" fmla="*/ 3615268 h 3615268"/>
              <a:gd name="connsiteX6" fmla="*/ 0 w 9156700"/>
              <a:gd name="connsiteY6" fmla="*/ 3611345 h 3615268"/>
              <a:gd name="connsiteX7" fmla="*/ 0 w 9156700"/>
              <a:gd name="connsiteY7" fmla="*/ 0 h 3615268"/>
              <a:gd name="connsiteX0" fmla="*/ 0 w 9156700"/>
              <a:gd name="connsiteY0" fmla="*/ 0 h 3611345"/>
              <a:gd name="connsiteX1" fmla="*/ 9156700 w 9156700"/>
              <a:gd name="connsiteY1" fmla="*/ 0 h 3611345"/>
              <a:gd name="connsiteX2" fmla="*/ 9156700 w 9156700"/>
              <a:gd name="connsiteY2" fmla="*/ 3611345 h 3611345"/>
              <a:gd name="connsiteX3" fmla="*/ 8767588 w 9156700"/>
              <a:gd name="connsiteY3" fmla="*/ 3594784 h 3611345"/>
              <a:gd name="connsiteX4" fmla="*/ 8390557 w 9156700"/>
              <a:gd name="connsiteY4" fmla="*/ 3279328 h 3611345"/>
              <a:gd name="connsiteX5" fmla="*/ 7978915 w 9156700"/>
              <a:gd name="connsiteY5" fmla="*/ 3602631 h 3611345"/>
              <a:gd name="connsiteX6" fmla="*/ 0 w 9156700"/>
              <a:gd name="connsiteY6" fmla="*/ 3611345 h 3611345"/>
              <a:gd name="connsiteX7" fmla="*/ 0 w 9156700"/>
              <a:gd name="connsiteY7" fmla="*/ 0 h 3611345"/>
              <a:gd name="connsiteX0" fmla="*/ 0 w 9156700"/>
              <a:gd name="connsiteY0" fmla="*/ 0 h 3611345"/>
              <a:gd name="connsiteX1" fmla="*/ 9156700 w 9156700"/>
              <a:gd name="connsiteY1" fmla="*/ 0 h 3611345"/>
              <a:gd name="connsiteX2" fmla="*/ 9156700 w 9156700"/>
              <a:gd name="connsiteY2" fmla="*/ 3611345 h 3611345"/>
              <a:gd name="connsiteX3" fmla="*/ 8780224 w 9156700"/>
              <a:gd name="connsiteY3" fmla="*/ 3601102 h 3611345"/>
              <a:gd name="connsiteX4" fmla="*/ 8390557 w 9156700"/>
              <a:gd name="connsiteY4" fmla="*/ 3279328 h 3611345"/>
              <a:gd name="connsiteX5" fmla="*/ 7978915 w 9156700"/>
              <a:gd name="connsiteY5" fmla="*/ 3602631 h 3611345"/>
              <a:gd name="connsiteX6" fmla="*/ 0 w 9156700"/>
              <a:gd name="connsiteY6" fmla="*/ 3611345 h 3611345"/>
              <a:gd name="connsiteX7" fmla="*/ 0 w 9156700"/>
              <a:gd name="connsiteY7" fmla="*/ 0 h 3611345"/>
              <a:gd name="connsiteX0" fmla="*/ 0 w 9156700"/>
              <a:gd name="connsiteY0" fmla="*/ 0 h 3615269"/>
              <a:gd name="connsiteX1" fmla="*/ 9156700 w 9156700"/>
              <a:gd name="connsiteY1" fmla="*/ 0 h 3615269"/>
              <a:gd name="connsiteX2" fmla="*/ 9156700 w 9156700"/>
              <a:gd name="connsiteY2" fmla="*/ 3611345 h 3615269"/>
              <a:gd name="connsiteX3" fmla="*/ 8780224 w 9156700"/>
              <a:gd name="connsiteY3" fmla="*/ 3601102 h 3615269"/>
              <a:gd name="connsiteX4" fmla="*/ 8390557 w 9156700"/>
              <a:gd name="connsiteY4" fmla="*/ 3279328 h 3615269"/>
              <a:gd name="connsiteX5" fmla="*/ 8004188 w 9156700"/>
              <a:gd name="connsiteY5" fmla="*/ 3615269 h 3615269"/>
              <a:gd name="connsiteX6" fmla="*/ 0 w 9156700"/>
              <a:gd name="connsiteY6" fmla="*/ 3611345 h 3615269"/>
              <a:gd name="connsiteX7" fmla="*/ 0 w 9156700"/>
              <a:gd name="connsiteY7" fmla="*/ 0 h 3615269"/>
              <a:gd name="connsiteX0" fmla="*/ 0 w 9156700"/>
              <a:gd name="connsiteY0" fmla="*/ 0 h 3611345"/>
              <a:gd name="connsiteX1" fmla="*/ 9156700 w 9156700"/>
              <a:gd name="connsiteY1" fmla="*/ 0 h 3611345"/>
              <a:gd name="connsiteX2" fmla="*/ 9156700 w 9156700"/>
              <a:gd name="connsiteY2" fmla="*/ 3611345 h 3611345"/>
              <a:gd name="connsiteX3" fmla="*/ 8780224 w 9156700"/>
              <a:gd name="connsiteY3" fmla="*/ 3601102 h 3611345"/>
              <a:gd name="connsiteX4" fmla="*/ 8390557 w 9156700"/>
              <a:gd name="connsiteY4" fmla="*/ 3279328 h 3611345"/>
              <a:gd name="connsiteX5" fmla="*/ 8004188 w 9156700"/>
              <a:gd name="connsiteY5" fmla="*/ 3602632 h 3611345"/>
              <a:gd name="connsiteX6" fmla="*/ 0 w 9156700"/>
              <a:gd name="connsiteY6" fmla="*/ 3611345 h 3611345"/>
              <a:gd name="connsiteX7" fmla="*/ 0 w 9156700"/>
              <a:gd name="connsiteY7" fmla="*/ 0 h 361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6700" h="3611345">
                <a:moveTo>
                  <a:pt x="0" y="0"/>
                </a:moveTo>
                <a:lnTo>
                  <a:pt x="9156700" y="0"/>
                </a:lnTo>
                <a:lnTo>
                  <a:pt x="9156700" y="3611345"/>
                </a:lnTo>
                <a:lnTo>
                  <a:pt x="8780224" y="3601102"/>
                </a:lnTo>
                <a:lnTo>
                  <a:pt x="8390557" y="3279328"/>
                </a:lnTo>
                <a:lnTo>
                  <a:pt x="8004188" y="3602632"/>
                </a:lnTo>
                <a:lnTo>
                  <a:pt x="0" y="361134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7159" y="4091694"/>
            <a:ext cx="11097684" cy="8747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1" i="0" baseline="0">
                <a:solidFill>
                  <a:srgbClr val="024764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 sz="2400" b="1" baseline="0">
                <a:latin typeface="Calibri"/>
                <a:cs typeface="Calibri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38674" y="5330650"/>
            <a:ext cx="11097684" cy="8747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0" i="0" baseline="0">
                <a:solidFill>
                  <a:srgbClr val="024764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 sz="1400" b="0" i="0" u="none" baseline="0">
                <a:latin typeface="Calibri Light"/>
                <a:cs typeface="Calibri Ligh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684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7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7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4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9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2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0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1A872-2389-4FC6-A29E-FC99990A22B3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5E102-9626-4962-8D40-59F8A8B1C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5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-links.org/sites/default/files/media/file/Global%20Proficiency%20Framework_01032020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r="1" b="7760"/>
          <a:stretch/>
        </p:blipFill>
        <p:spPr>
          <a:xfrm>
            <a:off x="71120" y="-1191685"/>
            <a:ext cx="12120880" cy="76845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3760" y="6107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 smtClean="0"/>
              <a:t>Trialling the International Common Assessment of Numeracy (ICAN) Tool with Hearing Impaired Learners and Children in Refugee Contexts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929719" y="3224834"/>
            <a:ext cx="9144000" cy="21387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A presentation by Uwezo Uganda to the </a:t>
            </a:r>
          </a:p>
          <a:p>
            <a:pPr marL="0" indent="0" algn="ctr">
              <a:buNone/>
            </a:pPr>
            <a:r>
              <a:rPr lang="en-US" dirty="0" smtClean="0"/>
              <a:t>Basic Education Working Group, Ministry of Education and Sports</a:t>
            </a:r>
          </a:p>
          <a:p>
            <a:pPr marL="0" indent="0" algn="ctr">
              <a:buNone/>
            </a:pPr>
            <a:r>
              <a:rPr lang="en-US" dirty="0" smtClean="0"/>
              <a:t>Kampala, Uganda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02 February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CA671F7C-A4DF-4E95-87C3-976CC45E7B4B}"/>
              </a:ext>
            </a:extLst>
          </p:cNvPr>
          <p:cNvSpPr txBox="1">
            <a:spLocks/>
          </p:cNvSpPr>
          <p:nvPr/>
        </p:nvSpPr>
        <p:spPr>
          <a:xfrm>
            <a:off x="838200" y="1247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smtClean="0"/>
              <a:t>ICAN Trialling Sample</a:t>
            </a:r>
            <a:endParaRPr lang="en-GB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2397125"/>
            <a:ext cx="34036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 txBox="1">
            <a:spLocks/>
          </p:cNvSpPr>
          <p:nvPr/>
        </p:nvSpPr>
        <p:spPr>
          <a:xfrm>
            <a:off x="4674904" y="1838007"/>
            <a:ext cx="5027612" cy="41259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en-US" sz="2800" dirty="0" smtClean="0"/>
              <a:t>Conducted in </a:t>
            </a:r>
            <a:r>
              <a:rPr lang="en-GB" altLang="en-US" sz="2800" b="1" dirty="0" smtClean="0"/>
              <a:t>September 2020 </a:t>
            </a:r>
            <a:r>
              <a:rPr lang="en-GB" altLang="en-US" sz="2800" dirty="0" smtClean="0"/>
              <a:t>following Covid-19 SOPs</a:t>
            </a:r>
          </a:p>
          <a:p>
            <a:pPr algn="l"/>
            <a:r>
              <a:rPr lang="en-GB" altLang="en-US" sz="2800" b="1" dirty="0" smtClean="0"/>
              <a:t>02</a:t>
            </a:r>
            <a:r>
              <a:rPr lang="en-GB" altLang="en-US" sz="2800" dirty="0" smtClean="0"/>
              <a:t> Districts (</a:t>
            </a:r>
            <a:r>
              <a:rPr lang="en-GB" altLang="en-US" sz="2800" dirty="0" err="1" smtClean="0"/>
              <a:t>Mukono</a:t>
            </a:r>
            <a:r>
              <a:rPr lang="en-GB" altLang="en-US" sz="2800" dirty="0" smtClean="0"/>
              <a:t> &amp; </a:t>
            </a:r>
            <a:r>
              <a:rPr lang="en-GB" altLang="en-US" sz="2800" dirty="0" err="1" smtClean="0"/>
              <a:t>Yumbe</a:t>
            </a:r>
            <a:r>
              <a:rPr lang="en-GB" altLang="en-US" sz="2800" dirty="0" smtClean="0"/>
              <a:t>)</a:t>
            </a:r>
          </a:p>
          <a:p>
            <a:pPr algn="l"/>
            <a:r>
              <a:rPr lang="en-GB" altLang="en-US" sz="2800" b="1" dirty="0" smtClean="0">
                <a:solidFill>
                  <a:srgbClr val="FF0000"/>
                </a:solidFill>
              </a:rPr>
              <a:t>80</a:t>
            </a:r>
            <a:r>
              <a:rPr lang="en-GB" altLang="en-US" sz="2800" b="1" dirty="0" smtClean="0"/>
              <a:t> </a:t>
            </a:r>
            <a:r>
              <a:rPr lang="en-GB" altLang="en-US" sz="2800" dirty="0" smtClean="0"/>
              <a:t>children assessed </a:t>
            </a:r>
          </a:p>
          <a:p>
            <a:pPr marL="457200" indent="-457200" algn="l">
              <a:buFontTx/>
              <a:buChar char="-"/>
            </a:pPr>
            <a:r>
              <a:rPr lang="en-US" sz="2800" dirty="0" smtClean="0"/>
              <a:t>20 with </a:t>
            </a:r>
            <a:r>
              <a:rPr lang="en-US" sz="2800" dirty="0"/>
              <a:t>hearing </a:t>
            </a:r>
            <a:r>
              <a:rPr lang="en-US" sz="2800" dirty="0" smtClean="0"/>
              <a:t>impairment</a:t>
            </a:r>
          </a:p>
          <a:p>
            <a:pPr marL="457200" indent="-457200" algn="l">
              <a:buFontTx/>
              <a:buChar char="-"/>
            </a:pPr>
            <a:r>
              <a:rPr lang="en-US" sz="2800" dirty="0" smtClean="0"/>
              <a:t>20 without </a:t>
            </a:r>
            <a:r>
              <a:rPr lang="en-US" sz="2800" dirty="0"/>
              <a:t>hearing </a:t>
            </a:r>
            <a:r>
              <a:rPr lang="en-US" sz="2800" dirty="0" smtClean="0"/>
              <a:t>impairment</a:t>
            </a:r>
          </a:p>
          <a:p>
            <a:pPr marL="457200" indent="-457200" algn="l">
              <a:buFontTx/>
              <a:buChar char="-"/>
            </a:pPr>
            <a:r>
              <a:rPr lang="en-US" sz="2800" dirty="0" smtClean="0"/>
              <a:t>20 located </a:t>
            </a:r>
            <a:r>
              <a:rPr lang="en-US" sz="2800" dirty="0"/>
              <a:t>in a refugee settlement </a:t>
            </a:r>
            <a:endParaRPr lang="en-US" sz="2800" dirty="0" smtClean="0"/>
          </a:p>
          <a:p>
            <a:pPr marL="457200" indent="-457200" algn="l">
              <a:buFontTx/>
              <a:buChar char="-"/>
            </a:pPr>
            <a:r>
              <a:rPr lang="en-US" sz="2800" dirty="0" smtClean="0"/>
              <a:t>20 located </a:t>
            </a:r>
            <a:r>
              <a:rPr lang="en-US" sz="2800" dirty="0"/>
              <a:t>in the host </a:t>
            </a:r>
            <a:r>
              <a:rPr lang="en-US" sz="2800" dirty="0" smtClean="0"/>
              <a:t>community </a:t>
            </a:r>
            <a:endParaRPr lang="en-GB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763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375637"/>
              </p:ext>
            </p:extLst>
          </p:nvPr>
        </p:nvGraphicFramePr>
        <p:xfrm>
          <a:off x="1815151" y="1909990"/>
          <a:ext cx="8297841" cy="2613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1063"/>
                <a:gridCol w="2019869"/>
                <a:gridCol w="1910686"/>
                <a:gridCol w="2006223"/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District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+mn-lt"/>
                          <a:ea typeface="+mn-ea"/>
                        </a:rPr>
                        <a:t>Boys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+mn-lt"/>
                          <a:ea typeface="+mn-ea"/>
                        </a:rPr>
                        <a:t>Girls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Total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Mukono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19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21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Yumbe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24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16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Total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43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37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80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="" xmlns:a16="http://schemas.microsoft.com/office/drawing/2014/main" id="{CA671F7C-A4DF-4E95-87C3-976CC45E7B4B}"/>
              </a:ext>
            </a:extLst>
          </p:cNvPr>
          <p:cNvSpPr txBox="1">
            <a:spLocks/>
          </p:cNvSpPr>
          <p:nvPr/>
        </p:nvSpPr>
        <p:spPr>
          <a:xfrm>
            <a:off x="838200" y="1247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smtClean="0"/>
              <a:t>Distribution of the sample by Gender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2602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85DE8FAE-B196-4933-A92F-C4B8A41D15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173D52"/>
                </a:solidFill>
              </a:rPr>
              <a:t>Illustrative findings from </a:t>
            </a:r>
            <a:r>
              <a:rPr lang="en-US" sz="4400" dirty="0" err="1" smtClean="0">
                <a:solidFill>
                  <a:srgbClr val="173D52"/>
                </a:solidFill>
              </a:rPr>
              <a:t>Trialling</a:t>
            </a:r>
            <a:r>
              <a:rPr lang="en-US" sz="4400" dirty="0" smtClean="0">
                <a:solidFill>
                  <a:srgbClr val="173D52"/>
                </a:solidFill>
              </a:rPr>
              <a:t> ICAN with SEN Children</a:t>
            </a:r>
            <a:endParaRPr lang="en-GB" sz="4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329D5260-9A72-4D97-991E-263241E58E3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purpose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this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exercise was to test the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feasibility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the tool in SEN contexts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to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showcase the kinds of comparisons that the use of ICAN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could facilitate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 smtClean="0"/>
              <a:t>  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6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14673521"/>
              </p:ext>
            </p:extLst>
          </p:nvPr>
        </p:nvGraphicFramePr>
        <p:xfrm>
          <a:off x="555010" y="1504111"/>
          <a:ext cx="10112990" cy="4195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1">
            <a:extLst>
              <a:ext uri="{FF2B5EF4-FFF2-40B4-BE49-F238E27FC236}">
                <a16:creationId xmlns="" xmlns:a16="http://schemas.microsoft.com/office/drawing/2014/main" id="{85DE8FAE-B196-4933-A92F-C4B8A41D15D2}"/>
              </a:ext>
            </a:extLst>
          </p:cNvPr>
          <p:cNvSpPr txBox="1">
            <a:spLocks/>
          </p:cNvSpPr>
          <p:nvPr/>
        </p:nvSpPr>
        <p:spPr>
          <a:xfrm>
            <a:off x="838200" y="-169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Number of children that answered correctly on each </a:t>
            </a:r>
            <a:r>
              <a:rPr lang="en-US" sz="3200" dirty="0" smtClean="0"/>
              <a:t>question – Irrespective of age and class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6585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85DE8FAE-B196-4933-A92F-C4B8A41D15D2}"/>
              </a:ext>
            </a:extLst>
          </p:cNvPr>
          <p:cNvSpPr txBox="1">
            <a:spLocks/>
          </p:cNvSpPr>
          <p:nvPr/>
        </p:nvSpPr>
        <p:spPr>
          <a:xfrm>
            <a:off x="838200" y="-4276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Comparison of female and male (P3-7)</a:t>
            </a:r>
            <a:endParaRPr lang="en-GB" sz="32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159463412"/>
              </p:ext>
            </p:extLst>
          </p:nvPr>
        </p:nvGraphicFramePr>
        <p:xfrm>
          <a:off x="838200" y="996287"/>
          <a:ext cx="8720919" cy="4373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Placeholder 4">
            <a:extLst>
              <a:ext uri="{FF2B5EF4-FFF2-40B4-BE49-F238E27FC236}">
                <a16:creationId xmlns="" xmlns:a16="http://schemas.microsoft.com/office/drawing/2014/main" id="{6B72913F-DF46-4F95-9535-C1DDE73325E6}"/>
              </a:ext>
            </a:extLst>
          </p:cNvPr>
          <p:cNvSpPr txBox="1">
            <a:spLocks/>
          </p:cNvSpPr>
          <p:nvPr/>
        </p:nvSpPr>
        <p:spPr>
          <a:xfrm>
            <a:off x="9800679" y="2238896"/>
            <a:ext cx="2218555" cy="21910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he </a:t>
            </a:r>
            <a:r>
              <a:rPr lang="en-US" dirty="0">
                <a:solidFill>
                  <a:srgbClr val="FF0000"/>
                </a:solidFill>
              </a:rPr>
              <a:t>trend in performance </a:t>
            </a:r>
            <a:r>
              <a:rPr lang="en-US" dirty="0" smtClean="0">
                <a:solidFill>
                  <a:srgbClr val="FF0000"/>
                </a:solidFill>
              </a:rPr>
              <a:t>generally follows </a:t>
            </a:r>
            <a:r>
              <a:rPr lang="en-US" dirty="0">
                <a:solidFill>
                  <a:srgbClr val="FF0000"/>
                </a:solidFill>
              </a:rPr>
              <a:t>a similar pattern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0E7E050D-F609-4830-9C0C-7CDE18683169}"/>
              </a:ext>
            </a:extLst>
          </p:cNvPr>
          <p:cNvSpPr txBox="1">
            <a:spLocks/>
          </p:cNvSpPr>
          <p:nvPr/>
        </p:nvSpPr>
        <p:spPr>
          <a:xfrm>
            <a:off x="3113394" y="5056005"/>
            <a:ext cx="1076470" cy="823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GB" sz="3100" dirty="0" smtClean="0">
                <a:solidFill>
                  <a:srgbClr val="00B050"/>
                </a:solidFill>
                <a:latin typeface="Calibri" panose="020F0502020204030204"/>
              </a:rPr>
              <a:t>N=46</a:t>
            </a:r>
            <a:endParaRPr lang="en-GB" sz="3100" dirty="0" smtClean="0">
              <a:solidFill>
                <a:srgbClr val="00B050"/>
              </a:solidFill>
              <a:latin typeface="Calibri" panose="020F050202020403020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87" y="232012"/>
            <a:ext cx="8215952" cy="551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85DE8FAE-B196-4933-A92F-C4B8A41D15D2}"/>
              </a:ext>
            </a:extLst>
          </p:cNvPr>
          <p:cNvSpPr txBox="1">
            <a:spLocks/>
          </p:cNvSpPr>
          <p:nvPr/>
        </p:nvSpPr>
        <p:spPr>
          <a:xfrm>
            <a:off x="838200" y="-4276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Refugee vs Host Community (National) Children - </a:t>
            </a:r>
            <a:r>
              <a:rPr lang="en-GB" sz="3200" dirty="0" err="1" smtClean="0"/>
              <a:t>Yumbe</a:t>
            </a:r>
            <a:r>
              <a:rPr lang="en-GB" sz="3200" dirty="0" smtClean="0"/>
              <a:t> (P3-7)</a:t>
            </a:r>
            <a:endParaRPr lang="en-GB" sz="32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0E7E050D-F609-4830-9C0C-7CDE18683169}"/>
              </a:ext>
            </a:extLst>
          </p:cNvPr>
          <p:cNvSpPr txBox="1">
            <a:spLocks/>
          </p:cNvSpPr>
          <p:nvPr/>
        </p:nvSpPr>
        <p:spPr>
          <a:xfrm>
            <a:off x="2957015" y="4663831"/>
            <a:ext cx="3138985" cy="823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GB" sz="3100" dirty="0" smtClean="0">
                <a:solidFill>
                  <a:srgbClr val="00B050"/>
                </a:solidFill>
                <a:latin typeface="Calibri" panose="020F0502020204030204"/>
              </a:rPr>
              <a:t>N=22</a:t>
            </a:r>
            <a:endParaRPr lang="en-GB" sz="3100" dirty="0" smtClean="0">
              <a:solidFill>
                <a:srgbClr val="00B050"/>
              </a:solidFill>
              <a:latin typeface="Calibri" panose="020F0502020204030204"/>
            </a:endParaRPr>
          </a:p>
          <a:p>
            <a:endParaRPr lang="en-GB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19407155"/>
              </p:ext>
            </p:extLst>
          </p:nvPr>
        </p:nvGraphicFramePr>
        <p:xfrm>
          <a:off x="1524000" y="1066068"/>
          <a:ext cx="8943833" cy="3827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6B72913F-DF46-4F95-9535-C1DDE73325E6}"/>
              </a:ext>
            </a:extLst>
          </p:cNvPr>
          <p:cNvSpPr txBox="1">
            <a:spLocks/>
          </p:cNvSpPr>
          <p:nvPr/>
        </p:nvSpPr>
        <p:spPr>
          <a:xfrm>
            <a:off x="5500048" y="5061956"/>
            <a:ext cx="6018663" cy="19891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On average children </a:t>
            </a:r>
            <a:r>
              <a:rPr lang="en-GB" sz="2400" dirty="0" smtClean="0">
                <a:solidFill>
                  <a:srgbClr val="FF0000"/>
                </a:solidFill>
              </a:rPr>
              <a:t>in the refugee settlement  </a:t>
            </a:r>
            <a:r>
              <a:rPr lang="en-GB" sz="2400" dirty="0">
                <a:solidFill>
                  <a:srgbClr val="FF0000"/>
                </a:solidFill>
              </a:rPr>
              <a:t>were more proficient </a:t>
            </a:r>
            <a:r>
              <a:rPr lang="en-GB" sz="2400" dirty="0" smtClean="0">
                <a:solidFill>
                  <a:srgbClr val="FF0000"/>
                </a:solidFill>
              </a:rPr>
              <a:t>on all tasks (save for counting) than children from the host community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0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25" y="504966"/>
            <a:ext cx="3261815" cy="5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85DE8FAE-B196-4933-A92F-C4B8A41D15D2}"/>
              </a:ext>
            </a:extLst>
          </p:cNvPr>
          <p:cNvSpPr txBox="1">
            <a:spLocks/>
          </p:cNvSpPr>
          <p:nvPr/>
        </p:nvSpPr>
        <p:spPr>
          <a:xfrm>
            <a:off x="838200" y="-4276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Comparison by Hearing Status- </a:t>
            </a:r>
            <a:r>
              <a:rPr lang="en-GB" sz="3200" dirty="0" err="1" smtClean="0"/>
              <a:t>Mukono</a:t>
            </a:r>
            <a:r>
              <a:rPr lang="en-GB" sz="3200" dirty="0" smtClean="0"/>
              <a:t> (P3-7)</a:t>
            </a:r>
            <a:endParaRPr lang="en-GB" sz="32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0E7E050D-F609-4830-9C0C-7CDE18683169}"/>
              </a:ext>
            </a:extLst>
          </p:cNvPr>
          <p:cNvSpPr txBox="1">
            <a:spLocks/>
          </p:cNvSpPr>
          <p:nvPr/>
        </p:nvSpPr>
        <p:spPr>
          <a:xfrm>
            <a:off x="2957015" y="4663831"/>
            <a:ext cx="3138985" cy="823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GB" sz="3100" dirty="0" smtClean="0">
                <a:solidFill>
                  <a:srgbClr val="00B050"/>
                </a:solidFill>
                <a:latin typeface="Calibri" panose="020F0502020204030204"/>
              </a:rPr>
              <a:t>N=24</a:t>
            </a:r>
            <a:endParaRPr lang="en-GB" sz="3100" dirty="0" smtClean="0">
              <a:solidFill>
                <a:srgbClr val="00B050"/>
              </a:solidFill>
              <a:latin typeface="Calibri" panose="020F0502020204030204"/>
            </a:endParaRPr>
          </a:p>
          <a:p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6B72913F-DF46-4F95-9535-C1DDE73325E6}"/>
              </a:ext>
            </a:extLst>
          </p:cNvPr>
          <p:cNvSpPr txBox="1">
            <a:spLocks/>
          </p:cNvSpPr>
          <p:nvPr/>
        </p:nvSpPr>
        <p:spPr>
          <a:xfrm>
            <a:off x="5500048" y="5061956"/>
            <a:ext cx="6018663" cy="19891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Generally, children without any hearing </a:t>
            </a:r>
            <a:r>
              <a:rPr lang="en-US" sz="2400" dirty="0" smtClean="0">
                <a:solidFill>
                  <a:srgbClr val="FF0000"/>
                </a:solidFill>
              </a:rPr>
              <a:t>impairment </a:t>
            </a:r>
            <a:r>
              <a:rPr lang="en-US" sz="2400" dirty="0">
                <a:solidFill>
                  <a:srgbClr val="FF0000"/>
                </a:solidFill>
              </a:rPr>
              <a:t>were more proficient at all tasks compared to those with hearing </a:t>
            </a:r>
            <a:r>
              <a:rPr lang="en-US" sz="2400" dirty="0" smtClean="0">
                <a:solidFill>
                  <a:srgbClr val="FF0000"/>
                </a:solidFill>
              </a:rPr>
              <a:t>impairment.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3" name="Image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501860"/>
              </p:ext>
            </p:extLst>
          </p:nvPr>
        </p:nvGraphicFramePr>
        <p:xfrm>
          <a:off x="1524000" y="1105470"/>
          <a:ext cx="9012072" cy="3844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4680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85DE8FAE-B196-4933-A92F-C4B8A41D15D2}"/>
              </a:ext>
            </a:extLst>
          </p:cNvPr>
          <p:cNvSpPr txBox="1">
            <a:spLocks/>
          </p:cNvSpPr>
          <p:nvPr/>
        </p:nvSpPr>
        <p:spPr>
          <a:xfrm>
            <a:off x="838200" y="-4276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Comparison of refugee </a:t>
            </a:r>
            <a:r>
              <a:rPr lang="en-US" sz="3200" dirty="0"/>
              <a:t>or </a:t>
            </a:r>
            <a:r>
              <a:rPr lang="en-US" sz="3200" dirty="0" smtClean="0"/>
              <a:t>deaf children </a:t>
            </a:r>
            <a:r>
              <a:rPr lang="en-US" sz="3200" dirty="0"/>
              <a:t>vs neither</a:t>
            </a:r>
            <a:r>
              <a:rPr lang="en-GB" sz="3200" dirty="0" smtClean="0"/>
              <a:t> (P3-7)</a:t>
            </a:r>
            <a:endParaRPr lang="en-GB" sz="32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0E7E050D-F609-4830-9C0C-7CDE18683169}"/>
              </a:ext>
            </a:extLst>
          </p:cNvPr>
          <p:cNvSpPr txBox="1">
            <a:spLocks/>
          </p:cNvSpPr>
          <p:nvPr/>
        </p:nvSpPr>
        <p:spPr>
          <a:xfrm>
            <a:off x="2957015" y="4663831"/>
            <a:ext cx="3138985" cy="823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GB" sz="3100" dirty="0" smtClean="0">
                <a:solidFill>
                  <a:srgbClr val="00B050"/>
                </a:solidFill>
                <a:latin typeface="Calibri" panose="020F0502020204030204"/>
              </a:rPr>
              <a:t>N=46</a:t>
            </a:r>
            <a:endParaRPr lang="en-GB" sz="3100" dirty="0" smtClean="0">
              <a:solidFill>
                <a:srgbClr val="00B050"/>
              </a:solidFill>
              <a:latin typeface="Calibri" panose="020F0502020204030204"/>
            </a:endParaRPr>
          </a:p>
          <a:p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6B72913F-DF46-4F95-9535-C1DDE73325E6}"/>
              </a:ext>
            </a:extLst>
          </p:cNvPr>
          <p:cNvSpPr txBox="1">
            <a:spLocks/>
          </p:cNvSpPr>
          <p:nvPr/>
        </p:nvSpPr>
        <p:spPr>
          <a:xfrm>
            <a:off x="5513696" y="4832013"/>
            <a:ext cx="6018663" cy="19891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Children who were neither in </a:t>
            </a:r>
            <a:r>
              <a:rPr lang="en-US" sz="2400" dirty="0" smtClean="0">
                <a:solidFill>
                  <a:srgbClr val="FF0000"/>
                </a:solidFill>
              </a:rPr>
              <a:t>a refugee settlement nor </a:t>
            </a:r>
            <a:r>
              <a:rPr lang="en-US" sz="2400" dirty="0">
                <a:solidFill>
                  <a:srgbClr val="FF0000"/>
                </a:solidFill>
              </a:rPr>
              <a:t>had hearing </a:t>
            </a:r>
            <a:r>
              <a:rPr lang="en-US" sz="2400" dirty="0" smtClean="0">
                <a:solidFill>
                  <a:srgbClr val="FF0000"/>
                </a:solidFill>
              </a:rPr>
              <a:t>difficulty </a:t>
            </a:r>
            <a:r>
              <a:rPr lang="en-US" sz="2400" dirty="0">
                <a:solidFill>
                  <a:srgbClr val="FF0000"/>
                </a:solidFill>
              </a:rPr>
              <a:t>performed slightly better than their counterparts who had either </a:t>
            </a:r>
            <a:r>
              <a:rPr lang="en-US" sz="2400" dirty="0" smtClean="0">
                <a:solidFill>
                  <a:srgbClr val="FF0000"/>
                </a:solidFill>
              </a:rPr>
              <a:t>difficulty </a:t>
            </a:r>
            <a:r>
              <a:rPr lang="en-US" sz="2400" dirty="0">
                <a:solidFill>
                  <a:srgbClr val="FF0000"/>
                </a:solidFill>
              </a:rPr>
              <a:t>hearing or living in </a:t>
            </a:r>
            <a:r>
              <a:rPr lang="en-US" sz="2400" dirty="0" smtClean="0">
                <a:solidFill>
                  <a:srgbClr val="FF0000"/>
                </a:solidFill>
              </a:rPr>
              <a:t>a refugee settlement.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454349281"/>
              </p:ext>
            </p:extLst>
          </p:nvPr>
        </p:nvGraphicFramePr>
        <p:xfrm>
          <a:off x="1405719" y="1296011"/>
          <a:ext cx="9130353" cy="3536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5316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F841FAB5-8774-4829-AA82-B964AF0C5F72}"/>
              </a:ext>
            </a:extLst>
          </p:cNvPr>
          <p:cNvSpPr txBox="1">
            <a:spLocks/>
          </p:cNvSpPr>
          <p:nvPr/>
        </p:nvSpPr>
        <p:spPr>
          <a:xfrm>
            <a:off x="838200" y="749301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/>
              <a:t>Background to the International Common Assessment of Numeracy (ICAN) Tool 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16513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BC4A7C-86F6-864D-8F89-954B08FC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1"/>
            <a:ext cx="121920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173D52"/>
                </a:solidFill>
              </a:rPr>
              <a:t>As the clock ticks to 2030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B24FA6-FFCD-9E44-AF86-EC719DC41140}"/>
              </a:ext>
            </a:extLst>
          </p:cNvPr>
          <p:cNvSpPr txBox="1">
            <a:spLocks/>
          </p:cNvSpPr>
          <p:nvPr/>
        </p:nvSpPr>
        <p:spPr>
          <a:xfrm>
            <a:off x="609598" y="1146171"/>
            <a:ext cx="11353802" cy="5181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Clr>
                <a:srgbClr val="173D52"/>
              </a:buClr>
              <a:buSzPct val="110000"/>
              <a:buNone/>
            </a:pPr>
            <a:r>
              <a:rPr lang="en-US" dirty="0">
                <a:solidFill>
                  <a:srgbClr val="5EAA53"/>
                </a:solidFill>
              </a:rPr>
              <a:t>We need less top-down and more granular measurements of foundational learning that can lead to rapid corrective action</a:t>
            </a:r>
          </a:p>
          <a:p>
            <a:pPr marL="0" indent="0">
              <a:lnSpc>
                <a:spcPct val="150000"/>
              </a:lnSpc>
              <a:buClr>
                <a:srgbClr val="173D52"/>
              </a:buClr>
              <a:buSzPct val="110000"/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ICAN is:</a:t>
            </a: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Open source; currently available in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English in Uganda (but 11 languages across 13 countries)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Most tasks are aligned to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primary grade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lower of the UNESCO Global Proficiency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Framework: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www.edu-links.org/sites/default/files/media/file/Global%20Proficiency%20Framework_01032020.pdf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Suitable for use in both household and school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settings and children with Special Needs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Simple and quick to administer and understand, therefore easy to scale</a:t>
            </a:r>
          </a:p>
        </p:txBody>
      </p:sp>
    </p:spTree>
    <p:extLst>
      <p:ext uri="{BB962C8B-B14F-4D97-AF65-F5344CB8AC3E}">
        <p14:creationId xmlns:p14="http://schemas.microsoft.com/office/powerpoint/2010/main" val="172396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54C85A71-6120-496A-A853-6D049B7B937E}"/>
              </a:ext>
            </a:extLst>
          </p:cNvPr>
          <p:cNvSpPr txBox="1">
            <a:spLocks/>
          </p:cNvSpPr>
          <p:nvPr/>
        </p:nvSpPr>
        <p:spPr>
          <a:xfrm>
            <a:off x="838200" y="2436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smtClean="0"/>
              <a:t>Prayer to the BEWG</a:t>
            </a:r>
            <a:endParaRPr lang="en-GB" sz="4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F9C0CC1-AB99-46F8-8EF4-551170EC961B}"/>
              </a:ext>
            </a:extLst>
          </p:cNvPr>
          <p:cNvSpPr txBox="1">
            <a:spLocks/>
          </p:cNvSpPr>
          <p:nvPr/>
        </p:nvSpPr>
        <p:spPr>
          <a:xfrm>
            <a:off x="838200" y="18802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Tx/>
              <a:buChar char="-"/>
            </a:pPr>
            <a:r>
              <a:rPr lang="en-GB" sz="2800" dirty="0" smtClean="0"/>
              <a:t>Make </a:t>
            </a:r>
            <a:r>
              <a:rPr lang="en-GB" sz="2800" dirty="0" smtClean="0"/>
              <a:t>use of the ICAN tool as a measure of foundational learning to enable corrective action. The tool is applicable to a variety of contexts, including those with children with special needs</a:t>
            </a:r>
          </a:p>
          <a:p>
            <a:pPr marL="457200" indent="-457200" algn="l">
              <a:buFontTx/>
              <a:buChar char="-"/>
            </a:pPr>
            <a:r>
              <a:rPr lang="en-GB" sz="2800" dirty="0" smtClean="0"/>
              <a:t>Support the scaling up of ICAN in Uganda and utilise the evidence to inform policy and practice</a:t>
            </a:r>
          </a:p>
          <a:p>
            <a:pPr algn="l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9808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r="1" b="7760"/>
          <a:stretch/>
        </p:blipFill>
        <p:spPr>
          <a:xfrm>
            <a:off x="71120" y="-1191685"/>
            <a:ext cx="12120880" cy="76845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1155" y="365125"/>
            <a:ext cx="10515600" cy="1325563"/>
          </a:xfrm>
        </p:spPr>
        <p:txBody>
          <a:bodyPr/>
          <a:lstStyle/>
          <a:p>
            <a:r>
              <a:rPr lang="en-US" b="1" dirty="0" smtClean="0"/>
              <a:t>Thank you!</a:t>
            </a:r>
            <a:endParaRPr lang="en-US" b="1" dirty="0"/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7466652" y="2650595"/>
            <a:ext cx="3259547" cy="331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4000" dirty="0"/>
              <a:t>Contact Us!</a:t>
            </a:r>
            <a:r>
              <a:rPr lang="nl-NL" altLang="en-US" sz="3400" dirty="0"/>
              <a:t/>
            </a:r>
            <a:br>
              <a:rPr lang="nl-NL" altLang="en-US" sz="3400" dirty="0"/>
            </a:br>
            <a:r>
              <a:rPr lang="nl-NL" altLang="en-US" sz="1800" dirty="0"/>
              <a:t>Uwezo </a:t>
            </a:r>
            <a:r>
              <a:rPr lang="nl-NL" altLang="en-US" sz="1800" dirty="0" smtClean="0"/>
              <a:t>Uganda, </a:t>
            </a:r>
            <a:endParaRPr lang="nl-NL" altLang="en-US" sz="1800" dirty="0"/>
          </a:p>
          <a:p>
            <a:pPr>
              <a:buNone/>
            </a:pPr>
            <a:r>
              <a:rPr lang="en-US" sz="1800" dirty="0"/>
              <a:t>Corner House, Suite B1</a:t>
            </a:r>
          </a:p>
          <a:p>
            <a:pPr>
              <a:buNone/>
            </a:pPr>
            <a:r>
              <a:rPr lang="en-US" sz="1800" dirty="0"/>
              <a:t>Plot 436/437, </a:t>
            </a:r>
            <a:r>
              <a:rPr lang="en-US" sz="1800" dirty="0" err="1"/>
              <a:t>Mawanda</a:t>
            </a:r>
            <a:r>
              <a:rPr lang="en-US" sz="1800" dirty="0"/>
              <a:t> Road</a:t>
            </a:r>
          </a:p>
          <a:p>
            <a:pPr>
              <a:buNone/>
            </a:pPr>
            <a:r>
              <a:rPr lang="en-US" sz="1800" dirty="0" err="1"/>
              <a:t>Kamwokya</a:t>
            </a:r>
            <a:r>
              <a:rPr lang="en-US" sz="1800" dirty="0"/>
              <a:t>, Kampala</a:t>
            </a:r>
          </a:p>
          <a:p>
            <a:pPr>
              <a:buNone/>
            </a:pPr>
            <a:r>
              <a:rPr lang="en-US" sz="1800" dirty="0" smtClean="0"/>
              <a:t>P.O </a:t>
            </a:r>
            <a:r>
              <a:rPr lang="en-US" sz="1800" dirty="0"/>
              <a:t>Box 33275, Kampala, Uganda</a:t>
            </a:r>
          </a:p>
          <a:p>
            <a:pPr>
              <a:buNone/>
            </a:pPr>
            <a:r>
              <a:rPr lang="en-US" sz="1800" dirty="0"/>
              <a:t>Tel: +256-393-193-441</a:t>
            </a:r>
          </a:p>
          <a:p>
            <a:pPr>
              <a:buNone/>
            </a:pPr>
            <a:r>
              <a:rPr lang="en-US" sz="1800" dirty="0" smtClean="0"/>
              <a:t>E-mail</a:t>
            </a:r>
            <a:r>
              <a:rPr lang="en-US" sz="1800" dirty="0"/>
              <a:t>: info@uwezouganda.org</a:t>
            </a:r>
          </a:p>
          <a:p>
            <a:pPr>
              <a:buNone/>
            </a:pPr>
            <a:r>
              <a:rPr lang="en-US" sz="1800" dirty="0"/>
              <a:t>https://uwezouganda.org/</a:t>
            </a:r>
          </a:p>
        </p:txBody>
      </p:sp>
    </p:spTree>
    <p:extLst>
      <p:ext uri="{BB962C8B-B14F-4D97-AF65-F5344CB8AC3E}">
        <p14:creationId xmlns:p14="http://schemas.microsoft.com/office/powerpoint/2010/main" val="254531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6" y="147670"/>
            <a:ext cx="11911608" cy="437084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8787C339-BA57-2740-A650-ABC2D75F1A9E}"/>
              </a:ext>
            </a:extLst>
          </p:cNvPr>
          <p:cNvSpPr txBox="1">
            <a:spLocks/>
          </p:cNvSpPr>
          <p:nvPr/>
        </p:nvSpPr>
        <p:spPr>
          <a:xfrm>
            <a:off x="0" y="4572000"/>
            <a:ext cx="12192000" cy="2362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dirty="0">
                <a:solidFill>
                  <a:srgbClr val="5EAA53"/>
                </a:solidFill>
              </a:rPr>
              <a:t>Citizen-Led Assessment (CLA) approach </a:t>
            </a:r>
            <a:r>
              <a:rPr lang="en-US" sz="3000" dirty="0" smtClean="0">
                <a:solidFill>
                  <a:srgbClr val="5EAA53"/>
                </a:solidFill>
              </a:rPr>
              <a:t>originated </a:t>
            </a:r>
            <a:r>
              <a:rPr lang="en-US" sz="3000" dirty="0">
                <a:solidFill>
                  <a:srgbClr val="5EAA53"/>
                </a:solidFill>
              </a:rPr>
              <a:t>in India in 2005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5EAA53"/>
                </a:solidFill>
              </a:rPr>
              <a:t>Adopted and adapted in other Global South contexts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5EAA53"/>
                </a:solidFill>
              </a:rPr>
              <a:t>People’s Action for Learning (PAL) Network </a:t>
            </a:r>
            <a:r>
              <a:rPr lang="en-US" sz="3000" dirty="0" err="1">
                <a:solidFill>
                  <a:srgbClr val="5EAA53"/>
                </a:solidFill>
              </a:rPr>
              <a:t>formalised</a:t>
            </a:r>
            <a:r>
              <a:rPr lang="en-US" sz="3000" dirty="0">
                <a:solidFill>
                  <a:srgbClr val="5EAA53"/>
                </a:solidFill>
              </a:rPr>
              <a:t> in 2015, now comprising members in 14 countries across 3 continents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B75463-3DEF-9A4B-A248-80E9CB62F299}"/>
              </a:ext>
            </a:extLst>
          </p:cNvPr>
          <p:cNvSpPr txBox="1"/>
          <p:nvPr/>
        </p:nvSpPr>
        <p:spPr>
          <a:xfrm>
            <a:off x="138854" y="1916668"/>
            <a:ext cx="1405385" cy="369332"/>
          </a:xfrm>
          <a:prstGeom prst="rect">
            <a:avLst/>
          </a:prstGeom>
          <a:solidFill>
            <a:srgbClr val="173D52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Mozambique</a:t>
            </a:r>
            <a:endParaRPr lang="x-none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A2E050-9161-B34A-A34E-CBECD8C6A005}"/>
              </a:ext>
            </a:extLst>
          </p:cNvPr>
          <p:cNvSpPr txBox="1"/>
          <p:nvPr/>
        </p:nvSpPr>
        <p:spPr>
          <a:xfrm>
            <a:off x="138853" y="4126468"/>
            <a:ext cx="746295" cy="369332"/>
          </a:xfrm>
          <a:prstGeom prst="rect">
            <a:avLst/>
          </a:prstGeom>
          <a:solidFill>
            <a:srgbClr val="173D52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Kenya</a:t>
            </a:r>
            <a:endParaRPr lang="x-none" i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7C0103-B9DE-2847-A30B-D0D13AC7D4AD}"/>
              </a:ext>
            </a:extLst>
          </p:cNvPr>
          <p:cNvSpPr txBox="1"/>
          <p:nvPr/>
        </p:nvSpPr>
        <p:spPr>
          <a:xfrm>
            <a:off x="4143828" y="4139232"/>
            <a:ext cx="1010469" cy="369332"/>
          </a:xfrm>
          <a:prstGeom prst="rect">
            <a:avLst/>
          </a:prstGeom>
          <a:solidFill>
            <a:srgbClr val="173D52"/>
          </a:solidFill>
        </p:spPr>
        <p:txBody>
          <a:bodyPr wrap="none" rtlCol="0">
            <a:spAutoFit/>
          </a:bodyPr>
          <a:lstStyle/>
          <a:p>
            <a:r>
              <a:rPr lang="x-none" i="1" dirty="0">
                <a:solidFill>
                  <a:schemeClr val="bg1"/>
                </a:solidFill>
              </a:rPr>
              <a:t>Tanzania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9ACF6C-7CB5-A346-BD53-1FA4FCFE6917}"/>
              </a:ext>
            </a:extLst>
          </p:cNvPr>
          <p:cNvSpPr txBox="1"/>
          <p:nvPr/>
        </p:nvSpPr>
        <p:spPr>
          <a:xfrm>
            <a:off x="8153400" y="4095690"/>
            <a:ext cx="746295" cy="369332"/>
          </a:xfrm>
          <a:prstGeom prst="rect">
            <a:avLst/>
          </a:prstGeom>
          <a:solidFill>
            <a:srgbClr val="173D52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Kenya</a:t>
            </a:r>
            <a:endParaRPr lang="x-none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451121-3156-BA4E-B1C4-9919890544E5}"/>
              </a:ext>
            </a:extLst>
          </p:cNvPr>
          <p:cNvSpPr txBox="1"/>
          <p:nvPr/>
        </p:nvSpPr>
        <p:spPr>
          <a:xfrm>
            <a:off x="8153400" y="1916668"/>
            <a:ext cx="925253" cy="369332"/>
          </a:xfrm>
          <a:prstGeom prst="rect">
            <a:avLst/>
          </a:prstGeom>
          <a:solidFill>
            <a:srgbClr val="173D52"/>
          </a:solidFill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Uganda</a:t>
            </a:r>
            <a:endParaRPr lang="x-non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BC4A7C-86F6-864D-8F89-954B08FC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1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73D52"/>
                </a:solidFill>
              </a:rPr>
              <a:t>CLA approach is relevant for the Global South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B24FA6-FFCD-9E44-AF86-EC719DC41140}"/>
              </a:ext>
            </a:extLst>
          </p:cNvPr>
          <p:cNvSpPr txBox="1">
            <a:spLocks/>
          </p:cNvSpPr>
          <p:nvPr/>
        </p:nvSpPr>
        <p:spPr>
          <a:xfrm>
            <a:off x="609598" y="990600"/>
            <a:ext cx="11201401" cy="5715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173D52"/>
              </a:buClr>
              <a:buSzPct val="110000"/>
              <a:buNone/>
            </a:pPr>
            <a:r>
              <a:rPr lang="en-US" sz="3000" dirty="0">
                <a:solidFill>
                  <a:srgbClr val="5EAA53"/>
                </a:solidFill>
              </a:rPr>
              <a:t>Core features of CLAs:</a:t>
            </a:r>
            <a:r>
              <a:rPr lang="en-US" sz="3000" b="1" dirty="0">
                <a:solidFill>
                  <a:srgbClr val="5EAA53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Conducted in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households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include all children irrespective of schooling status</a:t>
            </a: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Implemented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orally and one-on-one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many children cannot read</a:t>
            </a: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Cover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foundational learning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content taught in early primary classes</a:t>
            </a: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Administer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simple-to-use tools, processes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produce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easy-to-understand data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ensure wider engagement</a:t>
            </a: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Ensure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collaboration with local stakeholders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create awareness and fuel local action</a:t>
            </a: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4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BC4A7C-86F6-864D-8F89-954B08FC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1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/>
              <a:t>Global goal for education: SDG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B24FA6-FFCD-9E44-AF86-EC719DC41140}"/>
              </a:ext>
            </a:extLst>
          </p:cNvPr>
          <p:cNvSpPr txBox="1">
            <a:spLocks/>
          </p:cNvSpPr>
          <p:nvPr/>
        </p:nvSpPr>
        <p:spPr>
          <a:xfrm>
            <a:off x="609598" y="990600"/>
            <a:ext cx="11582401" cy="5715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Clr>
                <a:srgbClr val="173D5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SDG 4 focuses on ensuring “inclusive and equitable quality education and lifelong learning opportunities for all.” </a:t>
            </a:r>
          </a:p>
          <a:p>
            <a:pPr>
              <a:lnSpc>
                <a:spcPct val="160000"/>
              </a:lnSpc>
              <a:buClr>
                <a:srgbClr val="173D5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Within Target 4.1, the first indicator (SDG 4.1.1) tracks the “proportion of children and young people achieving at least a minimum proficiency level in (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reading and (ii) mathematics, by sex”</a:t>
            </a:r>
          </a:p>
          <a:p>
            <a:pPr marL="457200" lvl="1" indent="0">
              <a:lnSpc>
                <a:spcPct val="160000"/>
              </a:lnSpc>
              <a:buFont typeface="Arial" pitchFamily="34" charset="0"/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(a)  in Grade 2 or 3 </a:t>
            </a:r>
          </a:p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Robust and regular data on learning outcomes are needed over time and across countries</a:t>
            </a:r>
          </a:p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Limited relevance of existing data to track progress towards SDG 4.1.1 for grades 2 or 3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50DAB3FF-E613-0C44-B9BF-93FCBB4170F0}"/>
              </a:ext>
            </a:extLst>
          </p:cNvPr>
          <p:cNvSpPr/>
          <p:nvPr/>
        </p:nvSpPr>
        <p:spPr>
          <a:xfrm>
            <a:off x="1066800" y="4191000"/>
            <a:ext cx="2728912" cy="539023"/>
          </a:xfrm>
          <a:prstGeom prst="roundRect">
            <a:avLst/>
          </a:prstGeom>
          <a:noFill/>
          <a:ln>
            <a:solidFill>
              <a:srgbClr val="5EAA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C6A014-8A7D-F446-9588-0A1403AF1083}"/>
              </a:ext>
            </a:extLst>
          </p:cNvPr>
          <p:cNvSpPr txBox="1"/>
          <p:nvPr/>
        </p:nvSpPr>
        <p:spPr>
          <a:xfrm>
            <a:off x="4648200" y="3922693"/>
            <a:ext cx="6477000" cy="954107"/>
          </a:xfrm>
          <a:prstGeom prst="rect">
            <a:avLst/>
          </a:prstGeom>
          <a:solidFill>
            <a:srgbClr val="636462"/>
          </a:solidFill>
          <a:ln>
            <a:solidFill>
              <a:srgbClr val="01466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Critical to measure learning early so that corrective measures can be implemented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2786DB55-BF99-F84D-ACC3-46638A1DDF5E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795712" y="4460511"/>
            <a:ext cx="852488" cy="1"/>
          </a:xfrm>
          <a:prstGeom prst="straightConnector1">
            <a:avLst/>
          </a:prstGeom>
          <a:ln w="57150">
            <a:solidFill>
              <a:srgbClr val="5EAA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5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695A5-9349-2E4F-A288-235AFE78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118"/>
            <a:ext cx="12191999" cy="1143000"/>
          </a:xfrm>
          <a:noFill/>
        </p:spPr>
        <p:txBody>
          <a:bodyPr>
            <a:normAutofit/>
          </a:bodyPr>
          <a:lstStyle/>
          <a:p>
            <a:r>
              <a:rPr lang="en-US" sz="4000" dirty="0"/>
              <a:t>ICAN - A comparable assessment for the Global South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76F73EC-AEDD-3C49-BBD5-954A125B8B4C}"/>
              </a:ext>
            </a:extLst>
          </p:cNvPr>
          <p:cNvSpPr txBox="1">
            <a:spLocks/>
          </p:cNvSpPr>
          <p:nvPr/>
        </p:nvSpPr>
        <p:spPr>
          <a:xfrm>
            <a:off x="533400" y="1371600"/>
            <a:ext cx="4343400" cy="5181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"/>
              </a:spcAft>
              <a:buNone/>
            </a:pPr>
            <a:r>
              <a:rPr lang="en-US" sz="2800" dirty="0">
                <a:solidFill>
                  <a:srgbClr val="5EAA53"/>
                </a:solidFill>
              </a:rPr>
              <a:t>The minimum proficiency level descriptor for numeracy under SDG 4.1.1 for </a:t>
            </a:r>
            <a:r>
              <a:rPr lang="en-US" sz="2800" dirty="0" smtClean="0">
                <a:solidFill>
                  <a:srgbClr val="5EAA53"/>
                </a:solidFill>
              </a:rPr>
              <a:t>primary class </a:t>
            </a:r>
            <a:r>
              <a:rPr lang="en-US" sz="2800" dirty="0">
                <a:solidFill>
                  <a:srgbClr val="5EAA53"/>
                </a:solidFill>
              </a:rPr>
              <a:t>2 or 3 requires </a:t>
            </a:r>
            <a:r>
              <a:rPr lang="en-US" sz="2800" dirty="0" smtClean="0">
                <a:solidFill>
                  <a:srgbClr val="5EAA53"/>
                </a:solidFill>
              </a:rPr>
              <a:t>children </a:t>
            </a:r>
            <a:r>
              <a:rPr lang="en-US" sz="2800" dirty="0">
                <a:solidFill>
                  <a:srgbClr val="5EAA53"/>
                </a:solidFill>
              </a:rPr>
              <a:t>to demonstrate skills in number sense and computation, shape recognition and spatial orientation. </a:t>
            </a:r>
          </a:p>
        </p:txBody>
      </p:sp>
      <p:pic>
        <p:nvPicPr>
          <p:cNvPr id="8" name="Picture 7" descr="50-50.emf">
            <a:extLst>
              <a:ext uri="{FF2B5EF4-FFF2-40B4-BE49-F238E27FC236}">
                <a16:creationId xmlns:a16="http://schemas.microsoft.com/office/drawing/2014/main" xmlns="" id="{562378FF-4512-F344-B9B2-9721D50CD9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40625"/>
          <a:stretch/>
        </p:blipFill>
        <p:spPr>
          <a:xfrm>
            <a:off x="4229482" y="1219200"/>
            <a:ext cx="788631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BC4A7C-86F6-864D-8F89-954B08FC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73D52"/>
                </a:solidFill>
              </a:rPr>
              <a:t>Sample tasks from the ICAN assessment tool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13DA13B-D941-DD44-8063-103EFAF8B023}"/>
              </a:ext>
            </a:extLst>
          </p:cNvPr>
          <p:cNvSpPr txBox="1">
            <a:spLocks/>
          </p:cNvSpPr>
          <p:nvPr/>
        </p:nvSpPr>
        <p:spPr>
          <a:xfrm>
            <a:off x="-1" y="6080061"/>
            <a:ext cx="12191997" cy="6255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173D52"/>
              </a:buClr>
              <a:buSzPct val="110000"/>
              <a:buNone/>
            </a:pPr>
            <a:r>
              <a:rPr lang="en-US" sz="2000" dirty="0">
                <a:solidFill>
                  <a:schemeClr val="bg1"/>
                </a:solidFill>
              </a:rPr>
              <a:t>Within the region, ICAN assessment was conducted in 4 languages </a:t>
            </a:r>
            <a:r>
              <a:rPr lang="en-US" sz="2000" dirty="0" smtClean="0">
                <a:solidFill>
                  <a:schemeClr val="bg1"/>
                </a:solidFill>
              </a:rPr>
              <a:t>i.e. </a:t>
            </a:r>
            <a:r>
              <a:rPr lang="en-US" sz="2000" dirty="0">
                <a:solidFill>
                  <a:schemeClr val="bg1"/>
                </a:solidFill>
              </a:rPr>
              <a:t>English, Kamba, Kiswahili and Portuguese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F4DCA5D-359A-4A46-A562-53A5FE6AC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237" y="898895"/>
            <a:ext cx="11387525" cy="519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BC4A7C-86F6-864D-8F89-954B08FC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1"/>
            <a:ext cx="12192000" cy="1143000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173D52"/>
                </a:solidFill>
              </a:rPr>
              <a:t>ICAN 2019: Large-scale household-based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B24FA6-FFCD-9E44-AF86-EC719DC41140}"/>
              </a:ext>
            </a:extLst>
          </p:cNvPr>
          <p:cNvSpPr txBox="1">
            <a:spLocks/>
          </p:cNvSpPr>
          <p:nvPr/>
        </p:nvSpPr>
        <p:spPr>
          <a:xfrm>
            <a:off x="609598" y="990600"/>
            <a:ext cx="11201401" cy="3200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2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Proof of concept - feasibility of using common tools across different country contexts</a:t>
            </a: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2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ICAN 2019 retained all core features of the CLA architecture</a:t>
            </a: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2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Translation, training, data collection procedures based on PAL Network’s Data Quality Standards Framework (DQSF) in all participating countries</a:t>
            </a:r>
          </a:p>
          <a:p>
            <a:pPr>
              <a:lnSpc>
                <a:spcPct val="150000"/>
              </a:lnSpc>
              <a:buClr>
                <a:srgbClr val="173D52"/>
              </a:buClr>
              <a:buSzPct val="110000"/>
              <a:buFont typeface="Wingdings" pitchFamily="2" charset="2"/>
              <a:buChar char="§"/>
            </a:pPr>
            <a:r>
              <a:rPr lang="en-US" sz="22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Implementation by PAL member </a:t>
            </a:r>
            <a:r>
              <a:rPr lang="en-US" sz="22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organisations</a:t>
            </a:r>
            <a:r>
              <a:rPr lang="en-US" sz="22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collaboration with local partners</a:t>
            </a:r>
            <a:endParaRPr lang="en-US" sz="2250" strike="sngStrik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50000"/>
              </a:lnSpc>
              <a:buClr>
                <a:srgbClr val="173D52"/>
              </a:buClr>
              <a:buSzPct val="110000"/>
              <a:buNone/>
            </a:pPr>
            <a:endParaRPr lang="en-US" sz="2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50000"/>
              </a:lnSpc>
              <a:buClr>
                <a:srgbClr val="173D52"/>
              </a:buClr>
              <a:buSzPct val="110000"/>
              <a:buNone/>
            </a:pPr>
            <a:endParaRPr lang="en-US" sz="23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50000"/>
              </a:lnSpc>
              <a:buClr>
                <a:srgbClr val="173D52"/>
              </a:buClr>
              <a:buSzPct val="110000"/>
              <a:buNone/>
            </a:pPr>
            <a:endParaRPr lang="en-US" sz="2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2D06579-C13B-484C-B671-9DFEE4EF6F29}"/>
              </a:ext>
            </a:extLst>
          </p:cNvPr>
          <p:cNvSpPr txBox="1">
            <a:spLocks/>
          </p:cNvSpPr>
          <p:nvPr/>
        </p:nvSpPr>
        <p:spPr>
          <a:xfrm>
            <a:off x="1066797" y="4981964"/>
            <a:ext cx="4724403" cy="1676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173D52"/>
              </a:buClr>
              <a:buSzPct val="11000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Conducted in 13 countries</a:t>
            </a:r>
          </a:p>
          <a:p>
            <a:pPr marL="0" indent="0" algn="ctr">
              <a:buClr>
                <a:srgbClr val="173D52"/>
              </a:buClr>
              <a:buSzPct val="11000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 randomly sampled rural communities in 1 district per country </a:t>
            </a:r>
          </a:p>
          <a:p>
            <a:pPr marL="0" indent="0" algn="ctr">
              <a:buClr>
                <a:srgbClr val="173D52"/>
              </a:buClr>
              <a:buSzPct val="11000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District not an outlier in terms of learning outcomes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285A51D5-04DF-3A4A-A324-F38E787DC02A}"/>
              </a:ext>
            </a:extLst>
          </p:cNvPr>
          <p:cNvSpPr txBox="1">
            <a:spLocks/>
          </p:cNvSpPr>
          <p:nvPr/>
        </p:nvSpPr>
        <p:spPr>
          <a:xfrm>
            <a:off x="6553197" y="4981964"/>
            <a:ext cx="5257802" cy="1676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Clr>
                <a:srgbClr val="173D52"/>
              </a:buClr>
              <a:buSzPct val="11000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Administered in randomly sampled households to children in the age-group of 5-16 years </a:t>
            </a:r>
          </a:p>
          <a:p>
            <a:pPr marL="0" indent="0" algn="ctr">
              <a:buClr>
                <a:srgbClr val="173D52"/>
              </a:buClr>
              <a:buSzPct val="110000"/>
              <a:buNone/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Clr>
                <a:srgbClr val="173D52"/>
              </a:buClr>
              <a:buSzPct val="11000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Each child assessed orally, one-on-one</a:t>
            </a:r>
          </a:p>
        </p:txBody>
      </p:sp>
      <p:pic>
        <p:nvPicPr>
          <p:cNvPr id="8" name="Picture 7" descr="1.png">
            <a:extLst>
              <a:ext uri="{FF2B5EF4-FFF2-40B4-BE49-F238E27FC236}">
                <a16:creationId xmlns:a16="http://schemas.microsoft.com/office/drawing/2014/main" xmlns="" id="{B4767EFC-89AC-5344-866D-647AC1F5D2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7690" y="4191000"/>
            <a:ext cx="1679509" cy="762000"/>
          </a:xfrm>
          <a:prstGeom prst="rect">
            <a:avLst/>
          </a:prstGeom>
        </p:spPr>
      </p:pic>
      <p:pic>
        <p:nvPicPr>
          <p:cNvPr id="9" name="Picture 8" descr="2.png">
            <a:extLst>
              <a:ext uri="{FF2B5EF4-FFF2-40B4-BE49-F238E27FC236}">
                <a16:creationId xmlns:a16="http://schemas.microsoft.com/office/drawing/2014/main" xmlns="" id="{E0FBC483-85BB-204D-9D44-3EB24E63BA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0" y="4055594"/>
            <a:ext cx="1447800" cy="92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" b="13817"/>
          <a:stretch/>
        </p:blipFill>
        <p:spPr>
          <a:xfrm>
            <a:off x="506792" y="5369560"/>
            <a:ext cx="2275193" cy="11887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533FA2FB-7A46-4A5A-93B2-EECC0FA93988}"/>
              </a:ext>
            </a:extLst>
          </p:cNvPr>
          <p:cNvSpPr txBox="1">
            <a:spLocks/>
          </p:cNvSpPr>
          <p:nvPr/>
        </p:nvSpPr>
        <p:spPr>
          <a:xfrm>
            <a:off x="839788" y="2152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Trialling the ICAN Tool with Special Education Needs Children (SEN</a:t>
            </a:r>
            <a:r>
              <a:rPr lang="en-GB" sz="3600" b="1" dirty="0" smtClean="0"/>
              <a:t>) in Uganda</a:t>
            </a:r>
            <a:endParaRPr lang="en-GB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0E7E050D-F609-4830-9C0C-7CDE18683169}"/>
              </a:ext>
            </a:extLst>
          </p:cNvPr>
          <p:cNvSpPr txBox="1">
            <a:spLocks/>
          </p:cNvSpPr>
          <p:nvPr/>
        </p:nvSpPr>
        <p:spPr>
          <a:xfrm>
            <a:off x="760602" y="1576648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000" dirty="0" smtClean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GB" sz="4100" dirty="0" smtClean="0">
                <a:solidFill>
                  <a:srgbClr val="00B050"/>
                </a:solidFill>
                <a:latin typeface="Calibri" panose="020F0502020204030204"/>
              </a:rPr>
              <a:t>Rationale</a:t>
            </a:r>
            <a:endParaRPr lang="en-GB" sz="4100" dirty="0" smtClean="0">
              <a:solidFill>
                <a:srgbClr val="00B050"/>
              </a:solidFill>
              <a:latin typeface="Calibri" panose="020F0502020204030204"/>
            </a:endParaRPr>
          </a:p>
          <a:p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="" xmlns:a16="http://schemas.microsoft.com/office/drawing/2014/main" id="{6B72913F-DF46-4F95-9535-C1DDE73325E6}"/>
              </a:ext>
            </a:extLst>
          </p:cNvPr>
          <p:cNvSpPr txBox="1">
            <a:spLocks/>
          </p:cNvSpPr>
          <p:nvPr/>
        </p:nvSpPr>
        <p:spPr>
          <a:xfrm>
            <a:off x="6172200" y="1766829"/>
            <a:ext cx="5183188" cy="8239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 smtClean="0">
                <a:solidFill>
                  <a:srgbClr val="FF0000"/>
                </a:solidFill>
              </a:rPr>
              <a:t>Selected Special Needs:</a:t>
            </a:r>
            <a:endParaRPr lang="en-GB" sz="3200" dirty="0" smtClean="0">
              <a:solidFill>
                <a:srgbClr val="FF0000"/>
              </a:solidFill>
            </a:endParaRPr>
          </a:p>
          <a:p>
            <a:endParaRPr lang="en-GB" sz="32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="" xmlns:a16="http://schemas.microsoft.com/office/drawing/2014/main" id="{6A064C9B-0B22-4354-A641-7D47EEA4E618}"/>
              </a:ext>
            </a:extLst>
          </p:cNvPr>
          <p:cNvSpPr txBox="1">
            <a:spLocks/>
          </p:cNvSpPr>
          <p:nvPr/>
        </p:nvSpPr>
        <p:spPr>
          <a:xfrm>
            <a:off x="1114046" y="2587625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>
                <a:solidFill>
                  <a:srgbClr val="00B050"/>
                </a:solidFill>
                <a:latin typeface="Calibri" panose="020F0502020204030204"/>
              </a:rPr>
              <a:t>Education for all = assessment for all</a:t>
            </a:r>
          </a:p>
          <a:p>
            <a:pPr>
              <a:defRPr/>
            </a:pPr>
            <a:r>
              <a:rPr lang="en-GB" dirty="0" smtClean="0">
                <a:solidFill>
                  <a:srgbClr val="00B050"/>
                </a:solidFill>
                <a:latin typeface="Calibri" panose="020F0502020204030204"/>
              </a:rPr>
              <a:t>Leave no child behind</a:t>
            </a:r>
          </a:p>
          <a:p>
            <a:pPr>
              <a:defRPr/>
            </a:pPr>
            <a:r>
              <a:rPr lang="en-GB" dirty="0" smtClean="0">
                <a:solidFill>
                  <a:srgbClr val="00B050"/>
                </a:solidFill>
                <a:latin typeface="Calibri" panose="020F0502020204030204"/>
              </a:rPr>
              <a:t>Establish suitability of the ICAN tool for children with special needs</a:t>
            </a:r>
            <a:endParaRPr lang="en-GB" dirty="0" smtClean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="" xmlns:a16="http://schemas.microsoft.com/office/drawing/2014/main" id="{D213774C-8152-4CB8-B0BB-299CFF962668}"/>
              </a:ext>
            </a:extLst>
          </p:cNvPr>
          <p:cNvSpPr txBox="1">
            <a:spLocks/>
          </p:cNvSpPr>
          <p:nvPr/>
        </p:nvSpPr>
        <p:spPr>
          <a:xfrm>
            <a:off x="6248210" y="258762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F0000"/>
                </a:solidFill>
              </a:rPr>
              <a:t>Hearing Impairment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Refugee status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928</Words>
  <Application>Microsoft Office PowerPoint</Application>
  <PresentationFormat>Widescreen</PresentationFormat>
  <Paragraphs>157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MS PGothic</vt:lpstr>
      <vt:lpstr>Arial</vt:lpstr>
      <vt:lpstr>Calibri</vt:lpstr>
      <vt:lpstr>Calibri Light</vt:lpstr>
      <vt:lpstr>Times New Roman</vt:lpstr>
      <vt:lpstr>Wingdings</vt:lpstr>
      <vt:lpstr>Office Theme</vt:lpstr>
      <vt:lpstr>Trialling the International Common Assessment of Numeracy (ICAN) Tool with Hearing Impaired Learners and Children in Refugee Contexts</vt:lpstr>
      <vt:lpstr>PowerPoint Presentation</vt:lpstr>
      <vt:lpstr>PowerPoint Presentation</vt:lpstr>
      <vt:lpstr>CLA approach is relevant for the Global South</vt:lpstr>
      <vt:lpstr>Global goal for education: SDG 4</vt:lpstr>
      <vt:lpstr>ICAN - A comparable assessment for the Global South</vt:lpstr>
      <vt:lpstr>Sample tasks from the ICAN assessment tool</vt:lpstr>
      <vt:lpstr>ICAN 2019: Large-scale household-based implementation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 the clock ticks to 2030 . . .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Hajat</dc:creator>
  <cp:lastModifiedBy>Mary Goretti Nakabugo</cp:lastModifiedBy>
  <cp:revision>66</cp:revision>
  <dcterms:created xsi:type="dcterms:W3CDTF">2021-01-11T09:30:08Z</dcterms:created>
  <dcterms:modified xsi:type="dcterms:W3CDTF">2021-02-02T03:26:26Z</dcterms:modified>
</cp:coreProperties>
</file>