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99" r:id="rId3"/>
    <p:sldId id="304" r:id="rId4"/>
    <p:sldId id="293" r:id="rId5"/>
    <p:sldId id="302" r:id="rId6"/>
    <p:sldId id="303" r:id="rId7"/>
    <p:sldId id="305" r:id="rId8"/>
    <p:sldId id="306"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Goretti Nakabugo" initials="MGN" lastIdx="7" clrIdx="0">
    <p:extLst>
      <p:ext uri="{19B8F6BF-5375-455C-9EA6-DF929625EA0E}">
        <p15:presenceInfo xmlns:p15="http://schemas.microsoft.com/office/powerpoint/2012/main" userId="S-1-5-21-3361155049-274584868-3386626245-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404"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AD81F-0C15-4EC7-8D4D-7EE528B376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1B2BAC96-84CD-4FB2-B441-9F1BDFE75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05DEC-FAC0-4D9D-9B80-CCD5FBEA4EF2}" type="datetimeFigureOut">
              <a:rPr lang="x-none" smtClean="0"/>
              <a:t>4/20/2022</a:t>
            </a:fld>
            <a:endParaRPr lang="x-none"/>
          </a:p>
        </p:txBody>
      </p:sp>
      <p:sp>
        <p:nvSpPr>
          <p:cNvPr id="4" name="Footer Placeholder 3">
            <a:extLst>
              <a:ext uri="{FF2B5EF4-FFF2-40B4-BE49-F238E27FC236}">
                <a16:creationId xmlns:a16="http://schemas.microsoft.com/office/drawing/2014/main" id="{EE277C4F-BB38-4EE9-AA05-D9D8E9E2F7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93F3DC1B-E235-4A0E-B626-C65EAF91F2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EA2EA-5DBD-4D4B-A557-1A089408B0D9}" type="slidenum">
              <a:rPr lang="x-none" smtClean="0"/>
              <a:t>‹#›</a:t>
            </a:fld>
            <a:endParaRPr lang="x-none"/>
          </a:p>
        </p:txBody>
      </p:sp>
    </p:spTree>
    <p:extLst>
      <p:ext uri="{BB962C8B-B14F-4D97-AF65-F5344CB8AC3E}">
        <p14:creationId xmlns:p14="http://schemas.microsoft.com/office/powerpoint/2010/main" val="214446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67FB6-CC1A-4ABF-8013-CC93DE86E6BB}"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25BB5-1C57-4F85-B9EB-D7D39487A5F4}" type="slidenum">
              <a:rPr lang="en-US" smtClean="0"/>
              <a:t>‹#›</a:t>
            </a:fld>
            <a:endParaRPr lang="en-US"/>
          </a:p>
        </p:txBody>
      </p:sp>
    </p:spTree>
    <p:extLst>
      <p:ext uri="{BB962C8B-B14F-4D97-AF65-F5344CB8AC3E}">
        <p14:creationId xmlns:p14="http://schemas.microsoft.com/office/powerpoint/2010/main" val="368085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1</a:t>
            </a:fld>
            <a:endParaRPr lang="en-US"/>
          </a:p>
        </p:txBody>
      </p:sp>
    </p:spTree>
    <p:extLst>
      <p:ext uri="{BB962C8B-B14F-4D97-AF65-F5344CB8AC3E}">
        <p14:creationId xmlns:p14="http://schemas.microsoft.com/office/powerpoint/2010/main" val="251207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2</a:t>
            </a:fld>
            <a:endParaRPr lang="en-US"/>
          </a:p>
        </p:txBody>
      </p:sp>
    </p:spTree>
    <p:extLst>
      <p:ext uri="{BB962C8B-B14F-4D97-AF65-F5344CB8AC3E}">
        <p14:creationId xmlns:p14="http://schemas.microsoft.com/office/powerpoint/2010/main" val="57586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reference Uwezo findings in East Africa</a:t>
            </a:r>
          </a:p>
        </p:txBody>
      </p:sp>
      <p:sp>
        <p:nvSpPr>
          <p:cNvPr id="4" name="Slide Number Placeholder 3"/>
          <p:cNvSpPr>
            <a:spLocks noGrp="1"/>
          </p:cNvSpPr>
          <p:nvPr>
            <p:ph type="sldNum" sz="quarter" idx="5"/>
          </p:nvPr>
        </p:nvSpPr>
        <p:spPr/>
        <p:txBody>
          <a:bodyPr/>
          <a:lstStyle/>
          <a:p>
            <a:fld id="{2FC25BB5-1C57-4F85-B9EB-D7D39487A5F4}" type="slidenum">
              <a:rPr lang="en-US" smtClean="0"/>
              <a:t>4</a:t>
            </a:fld>
            <a:endParaRPr lang="en-US"/>
          </a:p>
        </p:txBody>
      </p:sp>
    </p:spTree>
    <p:extLst>
      <p:ext uri="{BB962C8B-B14F-4D97-AF65-F5344CB8AC3E}">
        <p14:creationId xmlns:p14="http://schemas.microsoft.com/office/powerpoint/2010/main" val="282369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5</a:t>
            </a:fld>
            <a:endParaRPr lang="en-US"/>
          </a:p>
        </p:txBody>
      </p:sp>
    </p:spTree>
    <p:extLst>
      <p:ext uri="{BB962C8B-B14F-4D97-AF65-F5344CB8AC3E}">
        <p14:creationId xmlns:p14="http://schemas.microsoft.com/office/powerpoint/2010/main" val="344217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bullet: </a:t>
            </a:r>
            <a:r>
              <a:rPr lang="en-GB" dirty="0"/>
              <a:t>aimed at developing a set of student competencies that provides meaningful learning pathways for all categories of students, namely those who can continue with an ‘academic’ education after lower secondary, those who can join vocational training courses, and those who choose to directly enter the workforce after Senior Four (S4). </a:t>
            </a:r>
            <a:endParaRPr lang="en-US" dirty="0"/>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6</a:t>
            </a:fld>
            <a:endParaRPr lang="en-US"/>
          </a:p>
        </p:txBody>
      </p:sp>
    </p:spTree>
    <p:extLst>
      <p:ext uri="{BB962C8B-B14F-4D97-AF65-F5344CB8AC3E}">
        <p14:creationId xmlns:p14="http://schemas.microsoft.com/office/powerpoint/2010/main" val="11815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bullet: </a:t>
            </a:r>
            <a:r>
              <a:rPr lang="en-GB" dirty="0"/>
              <a:t>aimed at developing a set of student competencies that provides meaningful learning pathways for all categories of students, namely those who can continue with an ‘academic’ education after lower secondary, those who can join vocational training courses, and those who choose to directly enter the workforce after Senior Four (S4). </a:t>
            </a:r>
            <a:endParaRPr lang="en-US" dirty="0"/>
          </a:p>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7</a:t>
            </a:fld>
            <a:endParaRPr lang="en-US"/>
          </a:p>
        </p:txBody>
      </p:sp>
    </p:spTree>
    <p:extLst>
      <p:ext uri="{BB962C8B-B14F-4D97-AF65-F5344CB8AC3E}">
        <p14:creationId xmlns:p14="http://schemas.microsoft.com/office/powerpoint/2010/main" val="92234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25BB5-1C57-4F85-B9EB-D7D39487A5F4}" type="slidenum">
              <a:rPr lang="en-US" smtClean="0"/>
              <a:t>8</a:t>
            </a:fld>
            <a:endParaRPr lang="en-US"/>
          </a:p>
        </p:txBody>
      </p:sp>
    </p:spTree>
    <p:extLst>
      <p:ext uri="{BB962C8B-B14F-4D97-AF65-F5344CB8AC3E}">
        <p14:creationId xmlns:p14="http://schemas.microsoft.com/office/powerpoint/2010/main" val="37881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5869239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5869239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567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800F-E364-4919-BE7A-4C143FA705E9}"/>
              </a:ext>
            </a:extLst>
          </p:cNvPr>
          <p:cNvSpPr>
            <a:spLocks noGrp="1"/>
          </p:cNvSpPr>
          <p:nvPr>
            <p:ph type="ctrTitle"/>
          </p:nvPr>
        </p:nvSpPr>
        <p:spPr>
          <a:xfrm>
            <a:off x="1524000" y="1336431"/>
            <a:ext cx="9144000" cy="2173532"/>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EEA6038-42B1-46AB-87FD-756B7588B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0F16B0-902E-4179-A26B-5E7FAEF64A66}"/>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5" name="Footer Placeholder 4">
            <a:extLst>
              <a:ext uri="{FF2B5EF4-FFF2-40B4-BE49-F238E27FC236}">
                <a16:creationId xmlns:a16="http://schemas.microsoft.com/office/drawing/2014/main" id="{AE2DCC50-579C-48AF-9E49-68351B557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5CFB6-D51F-4DCC-886A-0E29815DE0C4}"/>
              </a:ext>
            </a:extLst>
          </p:cNvPr>
          <p:cNvSpPr>
            <a:spLocks noGrp="1"/>
          </p:cNvSpPr>
          <p:nvPr>
            <p:ph type="sldNum" sz="quarter" idx="12"/>
          </p:nvPr>
        </p:nvSpPr>
        <p:spPr/>
        <p:txBody>
          <a:bodyPr/>
          <a:lstStyle/>
          <a:p>
            <a:fld id="{BF54F14E-DB5B-4E74-8616-E67E86F86BD7}" type="slidenum">
              <a:rPr lang="en-US" smtClean="0"/>
              <a:t>‹#›</a:t>
            </a:fld>
            <a:endParaRPr lang="en-US"/>
          </a:p>
        </p:txBody>
      </p:sp>
      <p:pic>
        <p:nvPicPr>
          <p:cNvPr id="7" name="Picture 7">
            <a:extLst>
              <a:ext uri="{FF2B5EF4-FFF2-40B4-BE49-F238E27FC236}">
                <a16:creationId xmlns:a16="http://schemas.microsoft.com/office/drawing/2014/main" id="{5722E10C-BE08-4CF3-AEF1-2FA1DBF2CF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577" b="28567"/>
          <a:stretch/>
        </p:blipFill>
        <p:spPr bwMode="auto">
          <a:xfrm>
            <a:off x="3895725" y="136525"/>
            <a:ext cx="4400550" cy="17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0D445DA-962E-4290-95E0-B0D6063120B7}"/>
              </a:ext>
            </a:extLst>
          </p:cNvPr>
          <p:cNvSpPr/>
          <p:nvPr userDrawn="1"/>
        </p:nvSpPr>
        <p:spPr>
          <a:xfrm>
            <a:off x="0" y="-33779"/>
            <a:ext cx="12192000" cy="226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1C536E63-57A1-4A59-BE70-0F4B9B012504}"/>
              </a:ext>
            </a:extLst>
          </p:cNvPr>
          <p:cNvSpPr/>
          <p:nvPr userDrawn="1"/>
        </p:nvSpPr>
        <p:spPr>
          <a:xfrm>
            <a:off x="0" y="6721473"/>
            <a:ext cx="12192000" cy="1599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9BE750A0-5173-4FDA-985F-A379110F98C2}"/>
              </a:ext>
            </a:extLst>
          </p:cNvPr>
          <p:cNvSpPr/>
          <p:nvPr userDrawn="1"/>
        </p:nvSpPr>
        <p:spPr>
          <a:xfrm>
            <a:off x="0" y="6744919"/>
            <a:ext cx="12192000" cy="1599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418728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42EE-5313-4DC8-A1AB-EA828DC6E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30098E-3852-47CD-9517-F9E7AF6E3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3C06F-8A11-4094-8D45-CD04CE2B5B4B}"/>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5" name="Footer Placeholder 4">
            <a:extLst>
              <a:ext uri="{FF2B5EF4-FFF2-40B4-BE49-F238E27FC236}">
                <a16:creationId xmlns:a16="http://schemas.microsoft.com/office/drawing/2014/main" id="{A7D29108-3875-40D0-978A-38DF32D59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4B4EA-8BC2-43DB-A3C8-218785AA590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245448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3FD42-F986-4BA5-ACB0-83D85C1ADE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ABC9AB-D078-4A19-8529-67054D91EE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88774-4701-4540-99EE-27F6FF8FEC09}"/>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5" name="Footer Placeholder 4">
            <a:extLst>
              <a:ext uri="{FF2B5EF4-FFF2-40B4-BE49-F238E27FC236}">
                <a16:creationId xmlns:a16="http://schemas.microsoft.com/office/drawing/2014/main" id="{1E390147-7644-4BAA-BC5B-520B79C7C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76FB8-65C2-47C0-9FE9-DFB4D45D4665}"/>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365536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48B5-50A5-45AD-8620-5817E1A26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FC52B0-112E-4DB8-ADF4-52C4FC3C36BD}"/>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24CB2B3-46E7-4264-BE85-090B4E0A5926}"/>
              </a:ext>
            </a:extLst>
          </p:cNvPr>
          <p:cNvSpPr>
            <a:spLocks noGrp="1"/>
          </p:cNvSpPr>
          <p:nvPr>
            <p:ph type="sldNum" sz="quarter" idx="12"/>
          </p:nvPr>
        </p:nvSpPr>
        <p:spPr/>
        <p:txBody>
          <a:bodyPr/>
          <a:lstStyle/>
          <a:p>
            <a:fld id="{BF54F14E-DB5B-4E74-8616-E67E86F86BD7}" type="slidenum">
              <a:rPr lang="en-US" smtClean="0"/>
              <a:t>‹#›</a:t>
            </a:fld>
            <a:endParaRPr lang="en-US"/>
          </a:p>
        </p:txBody>
      </p:sp>
      <p:sp>
        <p:nvSpPr>
          <p:cNvPr id="7" name="Rectangle 6">
            <a:extLst>
              <a:ext uri="{FF2B5EF4-FFF2-40B4-BE49-F238E27FC236}">
                <a16:creationId xmlns:a16="http://schemas.microsoft.com/office/drawing/2014/main" id="{BE051C1B-04E6-4CCC-B3A6-345D3C40955F}"/>
              </a:ext>
            </a:extLst>
          </p:cNvPr>
          <p:cNvSpPr/>
          <p:nvPr userDrawn="1"/>
        </p:nvSpPr>
        <p:spPr>
          <a:xfrm>
            <a:off x="0" y="-33779"/>
            <a:ext cx="12192000" cy="226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a:extLst>
              <a:ext uri="{FF2B5EF4-FFF2-40B4-BE49-F238E27FC236}">
                <a16:creationId xmlns:a16="http://schemas.microsoft.com/office/drawing/2014/main" id="{365900EA-DB34-442C-8E19-E32CA37F74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577" b="28567"/>
          <a:stretch/>
        </p:blipFill>
        <p:spPr bwMode="auto">
          <a:xfrm>
            <a:off x="-309195" y="5585720"/>
            <a:ext cx="2967989" cy="118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EF12E72-3E8A-45AA-B7F5-0FC042E1E657}"/>
              </a:ext>
            </a:extLst>
          </p:cNvPr>
          <p:cNvSpPr/>
          <p:nvPr userDrawn="1"/>
        </p:nvSpPr>
        <p:spPr>
          <a:xfrm>
            <a:off x="0" y="6744919"/>
            <a:ext cx="12192000" cy="1599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4972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604D-9789-4200-8D01-8D667AC03B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CABCD-BD43-44C4-A3D4-6152C971B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70B11D-E5C3-4B67-A424-9D00A0F551DE}"/>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5" name="Footer Placeholder 4">
            <a:extLst>
              <a:ext uri="{FF2B5EF4-FFF2-40B4-BE49-F238E27FC236}">
                <a16:creationId xmlns:a16="http://schemas.microsoft.com/office/drawing/2014/main" id="{8FCBFE57-F184-4CAD-83E6-D4DBDCD73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3A332-1A63-4A17-B723-EF24D175A83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250070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F40A-F1A9-4DEA-B14A-09AE55958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2519B-52E2-48E5-9550-408D80C7FE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0BDB95-5E39-475A-BFA1-C036A3634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660C04-97BD-4272-ACC0-769379C1B0C0}"/>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6" name="Footer Placeholder 5">
            <a:extLst>
              <a:ext uri="{FF2B5EF4-FFF2-40B4-BE49-F238E27FC236}">
                <a16:creationId xmlns:a16="http://schemas.microsoft.com/office/drawing/2014/main" id="{CE811A5F-F7E1-4F4D-B68D-C48BC0AD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11F24-533E-434F-9532-58EA94F87B5D}"/>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76436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EA16-86AB-404E-AAB8-0E96EE4221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A32C5-F2EA-45ED-9DFE-7DAB7CC94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6C39FE-68C2-46EF-9A92-EE5DAB180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449D7-A3D0-48FF-9BC6-115592639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4086F-944C-4AA7-838B-861D170D3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0414CC-F304-4CFD-A2A7-3758C829EB69}"/>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8" name="Footer Placeholder 7">
            <a:extLst>
              <a:ext uri="{FF2B5EF4-FFF2-40B4-BE49-F238E27FC236}">
                <a16:creationId xmlns:a16="http://schemas.microsoft.com/office/drawing/2014/main" id="{63E3929E-F8CE-4CD5-93FD-087B1FB23B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77703-459F-472D-B73D-2A9823ECE29A}"/>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160433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584B-65B8-4B7E-9D42-90339A47C7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351C25-61E1-4717-8AB6-2BB06338F864}"/>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4" name="Footer Placeholder 3">
            <a:extLst>
              <a:ext uri="{FF2B5EF4-FFF2-40B4-BE49-F238E27FC236}">
                <a16:creationId xmlns:a16="http://schemas.microsoft.com/office/drawing/2014/main" id="{CD5C920A-1E34-47A6-9AD5-3BCC24A0E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0239E-0BC6-4945-83F7-8BEB0F9AA191}"/>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31181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FEC92-089A-4AA5-990E-E1D739F81054}"/>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3" name="Footer Placeholder 2">
            <a:extLst>
              <a:ext uri="{FF2B5EF4-FFF2-40B4-BE49-F238E27FC236}">
                <a16:creationId xmlns:a16="http://schemas.microsoft.com/office/drawing/2014/main" id="{E65F2D79-F193-4A92-9C49-D43CAB2FC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E76BC-E31D-4800-BE15-75C1E6DEFC3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101967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6846-E715-4BE2-A206-3620D6276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95021-67E5-4C32-822B-6D2FBE8E9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A197B-D848-4BCD-81E1-DBF42BDBD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FCAE4-9EB0-468C-9359-EDBFE71D7C06}"/>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6" name="Footer Placeholder 5">
            <a:extLst>
              <a:ext uri="{FF2B5EF4-FFF2-40B4-BE49-F238E27FC236}">
                <a16:creationId xmlns:a16="http://schemas.microsoft.com/office/drawing/2014/main" id="{895A0563-0B34-4964-AB57-9824D9455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8DB12-0978-4647-A7B1-6F79683AF926}"/>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336804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4C5A-C9FC-4CBC-8E37-05BD7AE8E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A4A4D0-05E8-4265-B80B-415E124F0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F0BA44-5668-4243-8A5A-ED4E501CF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7D353-A801-4192-888A-40DC34C10C1B}"/>
              </a:ext>
            </a:extLst>
          </p:cNvPr>
          <p:cNvSpPr>
            <a:spLocks noGrp="1"/>
          </p:cNvSpPr>
          <p:nvPr>
            <p:ph type="dt" sz="half" idx="10"/>
          </p:nvPr>
        </p:nvSpPr>
        <p:spPr/>
        <p:txBody>
          <a:bodyPr/>
          <a:lstStyle/>
          <a:p>
            <a:fld id="{49D8F7AD-ED3C-4A73-A61F-EA13C72FF090}" type="datetimeFigureOut">
              <a:rPr lang="en-US" smtClean="0"/>
              <a:t>4/20/2022</a:t>
            </a:fld>
            <a:endParaRPr lang="en-US"/>
          </a:p>
        </p:txBody>
      </p:sp>
      <p:sp>
        <p:nvSpPr>
          <p:cNvPr id="6" name="Footer Placeholder 5">
            <a:extLst>
              <a:ext uri="{FF2B5EF4-FFF2-40B4-BE49-F238E27FC236}">
                <a16:creationId xmlns:a16="http://schemas.microsoft.com/office/drawing/2014/main" id="{0CC4EDC2-4BE0-4301-A553-E87215FCA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49091-CBDB-42FE-869E-CC720159A4E8}"/>
              </a:ext>
            </a:extLst>
          </p:cNvPr>
          <p:cNvSpPr>
            <a:spLocks noGrp="1"/>
          </p:cNvSpPr>
          <p:nvPr>
            <p:ph type="sldNum" sz="quarter" idx="12"/>
          </p:nvPr>
        </p:nvSpPr>
        <p:spPr/>
        <p:txBody>
          <a:bodyPr/>
          <a:lstStyle/>
          <a:p>
            <a:fld id="{BF54F14E-DB5B-4E74-8616-E67E86F86BD7}" type="slidenum">
              <a:rPr lang="en-US" smtClean="0"/>
              <a:t>‹#›</a:t>
            </a:fld>
            <a:endParaRPr lang="en-US"/>
          </a:p>
        </p:txBody>
      </p:sp>
    </p:spTree>
    <p:extLst>
      <p:ext uri="{BB962C8B-B14F-4D97-AF65-F5344CB8AC3E}">
        <p14:creationId xmlns:p14="http://schemas.microsoft.com/office/powerpoint/2010/main" val="13390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5F6A1-C6C7-47FC-A132-08D0EA5FC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A0EE67-DEB9-42D9-83AC-D35B3914B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9D4EB1-4B3A-4FCD-B9EA-CF95229A3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8F7AD-ED3C-4A73-A61F-EA13C72FF090}" type="datetimeFigureOut">
              <a:rPr lang="en-US" smtClean="0"/>
              <a:t>4/20/2022</a:t>
            </a:fld>
            <a:endParaRPr lang="en-US"/>
          </a:p>
        </p:txBody>
      </p:sp>
      <p:sp>
        <p:nvSpPr>
          <p:cNvPr id="5" name="Footer Placeholder 4">
            <a:extLst>
              <a:ext uri="{FF2B5EF4-FFF2-40B4-BE49-F238E27FC236}">
                <a16:creationId xmlns:a16="http://schemas.microsoft.com/office/drawing/2014/main" id="{E0227BBB-877A-4E15-843C-634B85524A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EABC6-38F7-4609-A0C3-821B75E06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4F14E-DB5B-4E74-8616-E67E86F86BD7}" type="slidenum">
              <a:rPr lang="en-US" smtClean="0"/>
              <a:t>‹#›</a:t>
            </a:fld>
            <a:endParaRPr lang="en-US"/>
          </a:p>
        </p:txBody>
      </p:sp>
    </p:spTree>
    <p:extLst>
      <p:ext uri="{BB962C8B-B14F-4D97-AF65-F5344CB8AC3E}">
        <p14:creationId xmlns:p14="http://schemas.microsoft.com/office/powerpoint/2010/main" val="325268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EDB2-5E16-4548-93A0-1A9D0B3B6C08}"/>
              </a:ext>
            </a:extLst>
          </p:cNvPr>
          <p:cNvSpPr>
            <a:spLocks noGrp="1"/>
          </p:cNvSpPr>
          <p:nvPr>
            <p:ph type="ctrTitle"/>
          </p:nvPr>
        </p:nvSpPr>
        <p:spPr>
          <a:xfrm>
            <a:off x="1524000" y="2380762"/>
            <a:ext cx="9144000" cy="2173532"/>
          </a:xfrm>
        </p:spPr>
        <p:txBody>
          <a:bodyPr>
            <a:normAutofit fontScale="90000"/>
          </a:bodyPr>
          <a:lstStyle/>
          <a:p>
            <a:br>
              <a:rPr lang="en-US" sz="4900" b="1" dirty="0"/>
            </a:br>
            <a:br>
              <a:rPr lang="en-US" sz="4900" b="1" dirty="0"/>
            </a:br>
            <a:br>
              <a:rPr lang="en-US" sz="4900" b="1" dirty="0"/>
            </a:br>
            <a:br>
              <a:rPr lang="en-US" sz="4900" b="1" dirty="0"/>
            </a:br>
            <a:br>
              <a:rPr lang="en-US" sz="4900" b="1" dirty="0"/>
            </a:br>
            <a:br>
              <a:rPr lang="en-US" sz="4900" b="1" dirty="0"/>
            </a:br>
            <a:r>
              <a:rPr lang="en-US" sz="4900" b="1" dirty="0"/>
              <a:t>Voices from the South: Classroom environment &amp; learning outcomes-experiences from East Africa</a:t>
            </a:r>
            <a:br>
              <a:rPr lang="en-US" sz="4900" b="1" dirty="0"/>
            </a:br>
            <a:br>
              <a:rPr lang="en-US" sz="4400" dirty="0"/>
            </a:br>
            <a:endParaRPr lang="en-US" sz="4000" dirty="0"/>
          </a:p>
        </p:txBody>
      </p:sp>
      <p:sp>
        <p:nvSpPr>
          <p:cNvPr id="3" name="Subtitle 2">
            <a:extLst>
              <a:ext uri="{FF2B5EF4-FFF2-40B4-BE49-F238E27FC236}">
                <a16:creationId xmlns:a16="http://schemas.microsoft.com/office/drawing/2014/main" id="{ED18B042-E0F2-481F-9743-31CDD8DAAB2E}"/>
              </a:ext>
            </a:extLst>
          </p:cNvPr>
          <p:cNvSpPr>
            <a:spLocks noGrp="1"/>
          </p:cNvSpPr>
          <p:nvPr>
            <p:ph type="subTitle" idx="1"/>
          </p:nvPr>
        </p:nvSpPr>
        <p:spPr>
          <a:xfrm>
            <a:off x="1524000" y="3815574"/>
            <a:ext cx="9144000" cy="1655762"/>
          </a:xfrm>
        </p:spPr>
        <p:txBody>
          <a:bodyPr>
            <a:normAutofit/>
          </a:bodyPr>
          <a:lstStyle/>
          <a:p>
            <a:r>
              <a:rPr lang="en-US" sz="2800" b="1" dirty="0">
                <a:solidFill>
                  <a:srgbClr val="FF0000"/>
                </a:solidFill>
              </a:rPr>
              <a:t>Comparative International Education Society (CIES) Conference</a:t>
            </a:r>
          </a:p>
          <a:p>
            <a:r>
              <a:rPr lang="en-US" sz="2800" b="1" dirty="0"/>
              <a:t>19/20 April 2022, Minneapolis, USA / EA</a:t>
            </a:r>
          </a:p>
          <a:p>
            <a:endParaRPr lang="en-US" sz="2800" b="1" dirty="0"/>
          </a:p>
          <a:p>
            <a:endParaRPr lang="en-US" sz="2800" b="1" dirty="0">
              <a:solidFill>
                <a:srgbClr val="FF0000"/>
              </a:solidFill>
            </a:endParaRPr>
          </a:p>
        </p:txBody>
      </p:sp>
      <p:pic>
        <p:nvPicPr>
          <p:cNvPr id="4" name="Picture 3">
            <a:extLst>
              <a:ext uri="{FF2B5EF4-FFF2-40B4-BE49-F238E27FC236}">
                <a16:creationId xmlns:a16="http://schemas.microsoft.com/office/drawing/2014/main" id="{266F7D58-BA16-4755-9B89-3E49339BD3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7667" y="5501301"/>
            <a:ext cx="2145687" cy="1219693"/>
          </a:xfrm>
          <a:prstGeom prst="rect">
            <a:avLst/>
          </a:prstGeom>
          <a:noFill/>
          <a:ln>
            <a:noFill/>
          </a:ln>
        </p:spPr>
      </p:pic>
      <p:pic>
        <p:nvPicPr>
          <p:cNvPr id="7" name="Picture 6">
            <a:extLst>
              <a:ext uri="{FF2B5EF4-FFF2-40B4-BE49-F238E27FC236}">
                <a16:creationId xmlns:a16="http://schemas.microsoft.com/office/drawing/2014/main" id="{1825CF80-4ED3-4C32-8479-AF798A21D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6104" y="5747989"/>
            <a:ext cx="1596612" cy="402303"/>
          </a:xfrm>
          <a:prstGeom prst="rect">
            <a:avLst/>
          </a:prstGeom>
        </p:spPr>
      </p:pic>
      <p:pic>
        <p:nvPicPr>
          <p:cNvPr id="1026" name="Picture 2" descr="Child Support Tanzania - Home | Facebook">
            <a:extLst>
              <a:ext uri="{FF2B5EF4-FFF2-40B4-BE49-F238E27FC236}">
                <a16:creationId xmlns:a16="http://schemas.microsoft.com/office/drawing/2014/main" id="{B7ED1248-854F-47CC-8514-4201B0DAA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823" y="5339338"/>
            <a:ext cx="1868775" cy="1219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UB LOGO">
            <a:extLst>
              <a:ext uri="{FF2B5EF4-FFF2-40B4-BE49-F238E27FC236}">
                <a16:creationId xmlns:a16="http://schemas.microsoft.com/office/drawing/2014/main" id="{ADE21164-7207-45FF-BFDA-CBB20B68AAE9}"/>
              </a:ext>
            </a:extLst>
          </p:cNvPr>
          <p:cNvPicPr/>
          <p:nvPr/>
        </p:nvPicPr>
        <p:blipFill rotWithShape="1">
          <a:blip r:embed="rId6" cstate="print">
            <a:extLst>
              <a:ext uri="{28A0092B-C50C-407E-A947-70E740481C1C}">
                <a14:useLocalDpi xmlns:a14="http://schemas.microsoft.com/office/drawing/2010/main" val="0"/>
              </a:ext>
            </a:extLst>
          </a:blip>
          <a:srcRect l="21370" t="6797" r="15616" b="11634"/>
          <a:stretch/>
        </p:blipFill>
        <p:spPr bwMode="auto">
          <a:xfrm>
            <a:off x="10369197" y="5107600"/>
            <a:ext cx="1113269" cy="14915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197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EDB2-5E16-4548-93A0-1A9D0B3B6C08}"/>
              </a:ext>
            </a:extLst>
          </p:cNvPr>
          <p:cNvSpPr>
            <a:spLocks noGrp="1"/>
          </p:cNvSpPr>
          <p:nvPr>
            <p:ph type="ctrTitle"/>
          </p:nvPr>
        </p:nvSpPr>
        <p:spPr>
          <a:xfrm>
            <a:off x="1524000" y="1768839"/>
            <a:ext cx="9144000" cy="1369159"/>
          </a:xfrm>
        </p:spPr>
        <p:txBody>
          <a:bodyPr>
            <a:normAutofit/>
          </a:bodyPr>
          <a:lstStyle/>
          <a:p>
            <a:r>
              <a:rPr lang="en-US" sz="4400" dirty="0"/>
              <a:t>Panelists</a:t>
            </a:r>
            <a:br>
              <a:rPr lang="en-US" sz="4400" dirty="0"/>
            </a:br>
            <a:endParaRPr lang="en-US" sz="4000" dirty="0"/>
          </a:p>
        </p:txBody>
      </p:sp>
      <p:pic>
        <p:nvPicPr>
          <p:cNvPr id="4" name="Picture 3">
            <a:extLst>
              <a:ext uri="{FF2B5EF4-FFF2-40B4-BE49-F238E27FC236}">
                <a16:creationId xmlns:a16="http://schemas.microsoft.com/office/drawing/2014/main" id="{266F7D58-BA16-4755-9B89-3E49339BD3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4247" y="5497297"/>
            <a:ext cx="2118876" cy="1219603"/>
          </a:xfrm>
          <a:prstGeom prst="rect">
            <a:avLst/>
          </a:prstGeom>
          <a:noFill/>
          <a:ln>
            <a:noFill/>
          </a:ln>
        </p:spPr>
      </p:pic>
      <p:pic>
        <p:nvPicPr>
          <p:cNvPr id="7" name="Picture 6">
            <a:extLst>
              <a:ext uri="{FF2B5EF4-FFF2-40B4-BE49-F238E27FC236}">
                <a16:creationId xmlns:a16="http://schemas.microsoft.com/office/drawing/2014/main" id="{1825CF80-4ED3-4C32-8479-AF798A21D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2295" y="5905946"/>
            <a:ext cx="1542275" cy="402303"/>
          </a:xfrm>
          <a:prstGeom prst="rect">
            <a:avLst/>
          </a:prstGeom>
        </p:spPr>
      </p:pic>
      <p:pic>
        <p:nvPicPr>
          <p:cNvPr id="11" name="Picture 10">
            <a:extLst>
              <a:ext uri="{FF2B5EF4-FFF2-40B4-BE49-F238E27FC236}">
                <a16:creationId xmlns:a16="http://schemas.microsoft.com/office/drawing/2014/main" id="{D4A8A3D6-6C87-45DD-94D5-822E44B5D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348" y="2692661"/>
            <a:ext cx="1868775" cy="2054684"/>
          </a:xfrm>
          <a:prstGeom prst="rect">
            <a:avLst/>
          </a:prstGeom>
        </p:spPr>
      </p:pic>
      <p:pic>
        <p:nvPicPr>
          <p:cNvPr id="15" name="Picture 14">
            <a:extLst>
              <a:ext uri="{FF2B5EF4-FFF2-40B4-BE49-F238E27FC236}">
                <a16:creationId xmlns:a16="http://schemas.microsoft.com/office/drawing/2014/main" id="{3CF952E3-0924-46DF-82CE-998FA25AD0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75795" y="2570966"/>
            <a:ext cx="1868775" cy="2054684"/>
          </a:xfrm>
          <a:prstGeom prst="rect">
            <a:avLst/>
          </a:prstGeom>
        </p:spPr>
      </p:pic>
      <p:pic>
        <p:nvPicPr>
          <p:cNvPr id="13" name="Picture 2" descr="Child Support Tanzania - Home | Facebook">
            <a:extLst>
              <a:ext uri="{FF2B5EF4-FFF2-40B4-BE49-F238E27FC236}">
                <a16:creationId xmlns:a16="http://schemas.microsoft.com/office/drawing/2014/main" id="{E6754C4E-71CF-4B25-8605-639AA5C199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063" y="5365326"/>
            <a:ext cx="1868775" cy="1219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E7D951-29CD-4A34-98C0-F2310C2B4E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3116" y="2683283"/>
            <a:ext cx="1571064" cy="2079962"/>
          </a:xfrm>
          <a:prstGeom prst="rect">
            <a:avLst/>
          </a:prstGeom>
        </p:spPr>
      </p:pic>
      <p:pic>
        <p:nvPicPr>
          <p:cNvPr id="10" name="Picture 9" descr="KUB LOGO">
            <a:extLst>
              <a:ext uri="{FF2B5EF4-FFF2-40B4-BE49-F238E27FC236}">
                <a16:creationId xmlns:a16="http://schemas.microsoft.com/office/drawing/2014/main" id="{EC0156FE-11C3-4B17-AD5F-C1757872A5F3}"/>
              </a:ext>
            </a:extLst>
          </p:cNvPr>
          <p:cNvPicPr/>
          <p:nvPr/>
        </p:nvPicPr>
        <p:blipFill rotWithShape="1">
          <a:blip r:embed="rId9" cstate="print">
            <a:extLst>
              <a:ext uri="{28A0092B-C50C-407E-A947-70E740481C1C}">
                <a14:useLocalDpi xmlns:a14="http://schemas.microsoft.com/office/drawing/2010/main" val="0"/>
              </a:ext>
            </a:extLst>
          </a:blip>
          <a:srcRect l="21370" t="6797" r="15616" b="11634"/>
          <a:stretch/>
        </p:blipFill>
        <p:spPr bwMode="auto">
          <a:xfrm>
            <a:off x="7204580" y="5212580"/>
            <a:ext cx="1035224" cy="1355579"/>
          </a:xfrm>
          <a:prstGeom prst="rect">
            <a:avLst/>
          </a:prstGeom>
          <a:noFill/>
          <a:ln>
            <a:noFill/>
          </a:ln>
          <a:extLst>
            <a:ext uri="{53640926-AAD7-44D8-BBD7-CCE9431645EC}">
              <a14:shadowObscured xmlns:a14="http://schemas.microsoft.com/office/drawing/2010/main"/>
            </a:ext>
          </a:extLst>
        </p:spPr>
      </p:pic>
      <p:pic>
        <p:nvPicPr>
          <p:cNvPr id="12" name="Picture 11" descr="C:\Users\user\Downloads\IMG_20210925_102124.jpg">
            <a:extLst>
              <a:ext uri="{FF2B5EF4-FFF2-40B4-BE49-F238E27FC236}">
                <a16:creationId xmlns:a16="http://schemas.microsoft.com/office/drawing/2014/main" id="{0573CBAF-B9D3-41EC-BF80-6A42EB595C7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4173" y="2570966"/>
            <a:ext cx="1762125" cy="2226007"/>
          </a:xfrm>
          <a:prstGeom prst="rect">
            <a:avLst/>
          </a:prstGeom>
          <a:noFill/>
          <a:ln>
            <a:noFill/>
          </a:ln>
        </p:spPr>
      </p:pic>
      <p:sp>
        <p:nvSpPr>
          <p:cNvPr id="14" name="Content Placeholder 2">
            <a:extLst>
              <a:ext uri="{FF2B5EF4-FFF2-40B4-BE49-F238E27FC236}">
                <a16:creationId xmlns:a16="http://schemas.microsoft.com/office/drawing/2014/main" id="{731A9715-E644-4A67-8BB9-D3DC0B41B12E}"/>
              </a:ext>
            </a:extLst>
          </p:cNvPr>
          <p:cNvSpPr txBox="1">
            <a:spLocks/>
          </p:cNvSpPr>
          <p:nvPr/>
        </p:nvSpPr>
        <p:spPr>
          <a:xfrm>
            <a:off x="9475795" y="4892379"/>
            <a:ext cx="1973483"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Modern Karema</a:t>
            </a:r>
          </a:p>
        </p:txBody>
      </p:sp>
      <p:sp>
        <p:nvSpPr>
          <p:cNvPr id="16" name="Content Placeholder 2">
            <a:extLst>
              <a:ext uri="{FF2B5EF4-FFF2-40B4-BE49-F238E27FC236}">
                <a16:creationId xmlns:a16="http://schemas.microsoft.com/office/drawing/2014/main" id="{38C1F20F-AEE8-4D8D-BDC6-F29FC6319977}"/>
              </a:ext>
            </a:extLst>
          </p:cNvPr>
          <p:cNvSpPr txBox="1">
            <a:spLocks/>
          </p:cNvSpPr>
          <p:nvPr/>
        </p:nvSpPr>
        <p:spPr>
          <a:xfrm>
            <a:off x="6563478" y="4885151"/>
            <a:ext cx="2263514"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Jackson </a:t>
            </a:r>
            <a:r>
              <a:rPr lang="en-US" sz="1800" b="1" dirty="0" err="1"/>
              <a:t>Agufana</a:t>
            </a:r>
            <a:endParaRPr lang="en-US" sz="1800" b="1" dirty="0"/>
          </a:p>
        </p:txBody>
      </p:sp>
      <p:sp>
        <p:nvSpPr>
          <p:cNvPr id="17" name="Content Placeholder 2">
            <a:extLst>
              <a:ext uri="{FF2B5EF4-FFF2-40B4-BE49-F238E27FC236}">
                <a16:creationId xmlns:a16="http://schemas.microsoft.com/office/drawing/2014/main" id="{5E212BB1-D764-43FD-9141-0BCD411CF37D}"/>
              </a:ext>
            </a:extLst>
          </p:cNvPr>
          <p:cNvSpPr txBox="1">
            <a:spLocks/>
          </p:cNvSpPr>
          <p:nvPr/>
        </p:nvSpPr>
        <p:spPr>
          <a:xfrm>
            <a:off x="3886263" y="4825070"/>
            <a:ext cx="1973483"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Mehrab Hildergard</a:t>
            </a:r>
          </a:p>
        </p:txBody>
      </p:sp>
      <p:sp>
        <p:nvSpPr>
          <p:cNvPr id="18" name="Content Placeholder 2">
            <a:extLst>
              <a:ext uri="{FF2B5EF4-FFF2-40B4-BE49-F238E27FC236}">
                <a16:creationId xmlns:a16="http://schemas.microsoft.com/office/drawing/2014/main" id="{04C69445-06C3-460C-B466-D5ECE939B248}"/>
              </a:ext>
            </a:extLst>
          </p:cNvPr>
          <p:cNvSpPr txBox="1">
            <a:spLocks/>
          </p:cNvSpPr>
          <p:nvPr/>
        </p:nvSpPr>
        <p:spPr>
          <a:xfrm>
            <a:off x="539645" y="4884070"/>
            <a:ext cx="2518347" cy="509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Mary Goretti Nakabugo</a:t>
            </a:r>
          </a:p>
        </p:txBody>
      </p:sp>
    </p:spTree>
    <p:extLst>
      <p:ext uri="{BB962C8B-B14F-4D97-AF65-F5344CB8AC3E}">
        <p14:creationId xmlns:p14="http://schemas.microsoft.com/office/powerpoint/2010/main" val="7114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2331-4A56-47A3-ABBB-01100C1DA743}"/>
              </a:ext>
            </a:extLst>
          </p:cNvPr>
          <p:cNvSpPr>
            <a:spLocks noGrp="1"/>
          </p:cNvSpPr>
          <p:nvPr>
            <p:ph type="title"/>
          </p:nvPr>
        </p:nvSpPr>
        <p:spPr/>
        <p:txBody>
          <a:bodyPr/>
          <a:lstStyle/>
          <a:p>
            <a:r>
              <a:rPr lang="en-US" dirty="0"/>
              <a:t>About the Panelists</a:t>
            </a:r>
          </a:p>
        </p:txBody>
      </p:sp>
      <p:sp>
        <p:nvSpPr>
          <p:cNvPr id="3" name="Content Placeholder 2">
            <a:extLst>
              <a:ext uri="{FF2B5EF4-FFF2-40B4-BE49-F238E27FC236}">
                <a16:creationId xmlns:a16="http://schemas.microsoft.com/office/drawing/2014/main" id="{8FDD66E8-5F5B-4CD9-8D04-D959B0FA0595}"/>
              </a:ext>
            </a:extLst>
          </p:cNvPr>
          <p:cNvSpPr>
            <a:spLocks noGrp="1"/>
          </p:cNvSpPr>
          <p:nvPr>
            <p:ph idx="1"/>
          </p:nvPr>
        </p:nvSpPr>
        <p:spPr>
          <a:xfrm>
            <a:off x="838200" y="1435881"/>
            <a:ext cx="10515600" cy="4351338"/>
          </a:xfrm>
        </p:spPr>
        <p:txBody>
          <a:bodyPr>
            <a:normAutofit/>
          </a:bodyPr>
          <a:lstStyle/>
          <a:p>
            <a:pPr marL="0" indent="0">
              <a:buNone/>
            </a:pPr>
            <a:r>
              <a:rPr lang="en-US" sz="1800" b="1" dirty="0"/>
              <a:t>Hildergade Mehrab </a:t>
            </a:r>
            <a:r>
              <a:rPr lang="en-US" sz="1800" dirty="0"/>
              <a:t>is the project manager for an inclusive education project supporting children with disabilities across 42 schools in Mbeya, Tanzania. She has been the driving force over the project’s entire 6 years of operation and has been behind its remarkable successes, including the enrolment of 500 children with disabilities who before had been living lives of neglect, with no schooling. </a:t>
            </a:r>
          </a:p>
          <a:p>
            <a:pPr marL="0" indent="0">
              <a:buNone/>
            </a:pPr>
            <a:r>
              <a:rPr lang="en-US" sz="1800" b="1" dirty="0"/>
              <a:t>Modern Karema </a:t>
            </a:r>
            <a:r>
              <a:rPr lang="en-US" sz="1800" dirty="0"/>
              <a:t>works as the Uganda Country Director for STIR Education, which is an education system strengthening program working in Uganda, Ethiopia, India and Indonesia to reignite intrinsic motivation in the education system so that every official, teacher and learner can learn and improve. Before that, he was in senior program and government relations leadership roles in Educate!, in Uganda and Rwanda. He is also the Uganda Country Co-Lead for RELI-the Regional Education Learning Initiative-a regional umbrella body of over 70 Civil Society </a:t>
            </a:r>
            <a:r>
              <a:rPr lang="en-US" sz="1800" dirty="0" err="1"/>
              <a:t>Organisations</a:t>
            </a:r>
            <a:r>
              <a:rPr lang="en-US" sz="1800" dirty="0"/>
              <a:t> in East Africa geared towards achieving equitable learning outcomes.</a:t>
            </a:r>
          </a:p>
          <a:p>
            <a:pPr marL="0" indent="0">
              <a:buNone/>
            </a:pPr>
            <a:r>
              <a:rPr lang="en-US" sz="1800" b="1" dirty="0"/>
              <a:t>Hassan Agufana Jackson</a:t>
            </a:r>
            <a:r>
              <a:rPr lang="en-US" sz="1800" dirty="0"/>
              <a:t> is a disability advocate and project specialist. He heads the Secretariat of the Kenya Union of the Blind (KUB), a national organization working to promote social inclusion for persons with visual impairments in Kenya. KUB works with state and non-state actors to champion for the promotion of special needs education (SNE). An Alumni of Oral Roberts University, Jackson has previously served as the regional </a:t>
            </a:r>
            <a:r>
              <a:rPr lang="en-US" sz="1800" dirty="0" err="1"/>
              <a:t>programmes</a:t>
            </a:r>
            <a:r>
              <a:rPr lang="en-US" sz="1800" dirty="0"/>
              <a:t> director of the African Union of the Blind (AFUB) and the Kenya country SNE advisor of the Lutheran Hour Ministries International (LHMI). </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9170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fontScale="90000"/>
          </a:bodyPr>
          <a:lstStyle/>
          <a:p>
            <a:pPr algn="ctr"/>
            <a:r>
              <a:rPr lang="en-US" b="1" dirty="0"/>
              <a:t>Voices from the South: Classroom environment &amp; learning outcomes-experiences from East Africa</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lstStyle/>
          <a:p>
            <a:pPr marL="0" indent="0">
              <a:buNone/>
            </a:pPr>
            <a:r>
              <a:rPr lang="en-US" dirty="0"/>
              <a:t>‘Teachers are teaching, but children are not learning’ – has become a common phrase in Africa. </a:t>
            </a:r>
          </a:p>
          <a:p>
            <a:pPr marL="0" indent="0">
              <a:buNone/>
            </a:pPr>
            <a:endParaRPr lang="en-US" dirty="0"/>
          </a:p>
          <a:p>
            <a:pPr marL="0" indent="0">
              <a:buNone/>
            </a:pPr>
            <a:r>
              <a:rPr lang="en-US" dirty="0"/>
              <a:t>Whereas teachers come into classrooms with academic content, classroom environments make it hard for learning to happen.</a:t>
            </a:r>
            <a:endParaRPr lang="en-GB" dirty="0"/>
          </a:p>
          <a:p>
            <a:pPr marL="0" indent="0">
              <a:buNone/>
            </a:pPr>
            <a:endParaRPr lang="en-US" dirty="0"/>
          </a:p>
        </p:txBody>
      </p:sp>
    </p:spTree>
    <p:extLst>
      <p:ext uri="{BB962C8B-B14F-4D97-AF65-F5344CB8AC3E}">
        <p14:creationId xmlns:p14="http://schemas.microsoft.com/office/powerpoint/2010/main" val="63273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Focus of the Panel </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normAutofit/>
          </a:bodyPr>
          <a:lstStyle/>
          <a:p>
            <a:pPr marL="0" indent="0">
              <a:buNone/>
            </a:pPr>
            <a:r>
              <a:rPr lang="en-US" dirty="0"/>
              <a:t>Sharing how selected programs within RELI support improved learning environments and improved learning outcomes.</a:t>
            </a: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129380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The papers</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normAutofit/>
          </a:bodyPr>
          <a:lstStyle/>
          <a:p>
            <a:pPr marL="0" indent="0">
              <a:buNone/>
            </a:pPr>
            <a:r>
              <a:rPr lang="en-GB" b="1" dirty="0"/>
              <a:t>The first paper, by Mehrab, </a:t>
            </a:r>
            <a:r>
              <a:rPr lang="en-US" dirty="0"/>
              <a:t>shares how one </a:t>
            </a:r>
            <a:r>
              <a:rPr lang="en-US" dirty="0" err="1"/>
              <a:t>organisation</a:t>
            </a:r>
            <a:r>
              <a:rPr lang="en-US" dirty="0"/>
              <a:t> in Tanzania has improved delivery of education to marginalized children as well as children with disabilities living in extreme poverty through a </a:t>
            </a:r>
            <a:r>
              <a:rPr lang="en-US" b="1" dirty="0"/>
              <a:t>child-to-child</a:t>
            </a:r>
            <a:r>
              <a:rPr lang="en-US" dirty="0"/>
              <a:t> approach </a:t>
            </a:r>
          </a:p>
          <a:p>
            <a:pPr marL="0" indent="0">
              <a:buNone/>
            </a:pPr>
            <a:endParaRPr lang="en-US"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59168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The papers</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normAutofit/>
          </a:bodyPr>
          <a:lstStyle/>
          <a:p>
            <a:pPr marL="0" indent="0">
              <a:buNone/>
            </a:pPr>
            <a:r>
              <a:rPr lang="en-GB" b="1" dirty="0"/>
              <a:t>The second paper, by Jackson, </a:t>
            </a:r>
            <a:r>
              <a:rPr lang="en-GB" dirty="0"/>
              <a:t>demonstrates how one organisation in Kenya is supporting </a:t>
            </a:r>
            <a:r>
              <a:rPr lang="en-US" dirty="0"/>
              <a:t>inclusion of persons </a:t>
            </a:r>
            <a:r>
              <a:rPr lang="en-US"/>
              <a:t>and children with </a:t>
            </a:r>
            <a:r>
              <a:rPr lang="en-US" dirty="0"/>
              <a:t>visual impairments through advocating policies that support special needs education (SNE).</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41746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22EC-3914-493E-A782-49FF1E397B27}"/>
              </a:ext>
            </a:extLst>
          </p:cNvPr>
          <p:cNvSpPr>
            <a:spLocks noGrp="1"/>
          </p:cNvSpPr>
          <p:nvPr>
            <p:ph type="title"/>
          </p:nvPr>
        </p:nvSpPr>
        <p:spPr/>
        <p:txBody>
          <a:bodyPr>
            <a:normAutofit/>
          </a:bodyPr>
          <a:lstStyle/>
          <a:p>
            <a:pPr algn="ctr"/>
            <a:r>
              <a:rPr lang="en-US" b="1" dirty="0"/>
              <a:t>The papers</a:t>
            </a:r>
            <a:endParaRPr lang="en-US" dirty="0"/>
          </a:p>
        </p:txBody>
      </p:sp>
      <p:sp>
        <p:nvSpPr>
          <p:cNvPr id="3" name="Content Placeholder 2">
            <a:extLst>
              <a:ext uri="{FF2B5EF4-FFF2-40B4-BE49-F238E27FC236}">
                <a16:creationId xmlns:a16="http://schemas.microsoft.com/office/drawing/2014/main" id="{05CFAA8F-65F1-47D6-B548-2BF04665D3FD}"/>
              </a:ext>
            </a:extLst>
          </p:cNvPr>
          <p:cNvSpPr>
            <a:spLocks noGrp="1"/>
          </p:cNvSpPr>
          <p:nvPr>
            <p:ph idx="1"/>
          </p:nvPr>
        </p:nvSpPr>
        <p:spPr>
          <a:xfrm>
            <a:off x="838200" y="2083203"/>
            <a:ext cx="10515600" cy="3184257"/>
          </a:xfrm>
        </p:spPr>
        <p:txBody>
          <a:bodyPr>
            <a:normAutofit/>
          </a:bodyPr>
          <a:lstStyle/>
          <a:p>
            <a:pPr marL="0" indent="0">
              <a:buNone/>
            </a:pPr>
            <a:r>
              <a:rPr lang="en-GB" b="1" dirty="0"/>
              <a:t>The third paper, by Modern Karema, </a:t>
            </a:r>
            <a:r>
              <a:rPr lang="en-GB" dirty="0"/>
              <a:t>demonstrates how one organisation in Uganda is contributing to </a:t>
            </a:r>
            <a:r>
              <a:rPr lang="en-US" dirty="0"/>
              <a:t>achieving the foundations of lifelong learning</a:t>
            </a:r>
            <a:r>
              <a:rPr lang="en-GB" dirty="0"/>
              <a:t> through </a:t>
            </a:r>
            <a:r>
              <a:rPr lang="en-US" dirty="0"/>
              <a:t>an education system strengthening program that supports re-igniting intrinsic motivation.</a:t>
            </a:r>
            <a:endParaRPr lang="en-GB" dirty="0"/>
          </a:p>
          <a:p>
            <a:pPr marL="0" indent="0">
              <a:buNone/>
            </a:pPr>
            <a:endParaRPr lang="en-US" dirty="0"/>
          </a:p>
        </p:txBody>
      </p:sp>
    </p:spTree>
    <p:extLst>
      <p:ext uri="{BB962C8B-B14F-4D97-AF65-F5344CB8AC3E}">
        <p14:creationId xmlns:p14="http://schemas.microsoft.com/office/powerpoint/2010/main" val="104102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1115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dirty="0"/>
          </a:p>
        </p:txBody>
      </p:sp>
      <p:sp>
        <p:nvSpPr>
          <p:cNvPr id="55" name="Google Shape;55;p13"/>
          <p:cNvSpPr txBox="1">
            <a:spLocks noGrp="1"/>
          </p:cNvSpPr>
          <p:nvPr>
            <p:ph type="subTitle" idx="1"/>
          </p:nvPr>
        </p:nvSpPr>
        <p:spPr>
          <a:xfrm>
            <a:off x="415600" y="3141667"/>
            <a:ext cx="11360800" cy="3065200"/>
          </a:xfrm>
          <a:prstGeom prst="rect">
            <a:avLst/>
          </a:prstGeom>
        </p:spPr>
        <p:txBody>
          <a:bodyPr spcFirstLastPara="1" vert="horz" wrap="square" lIns="121900" tIns="121900" rIns="121900" bIns="121900" rtlCol="0" anchor="t" anchorCtr="0">
            <a:normAutofit/>
          </a:bodyPr>
          <a:lstStyle/>
          <a:p>
            <a:pPr>
              <a:spcBef>
                <a:spcPts val="0"/>
              </a:spcBef>
            </a:pPr>
            <a:endParaRPr sz="3067"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639</Words>
  <Application>Microsoft Office PowerPoint</Application>
  <PresentationFormat>Widescreen</PresentationFormat>
  <Paragraphs>35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Voices from the South: Classroom environment &amp; learning outcomes-experiences from East Africa  </vt:lpstr>
      <vt:lpstr>Panelists </vt:lpstr>
      <vt:lpstr>About the Panelists</vt:lpstr>
      <vt:lpstr>Voices from the South: Classroom environment &amp; learning outcomes-experiences from East Africa</vt:lpstr>
      <vt:lpstr>Focus of the Panel </vt:lpstr>
      <vt:lpstr>The papers</vt:lpstr>
      <vt:lpstr>The papers</vt:lpstr>
      <vt:lpstr>The papers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Mauro Giacomazzi</dc:creator>
  <cp:lastModifiedBy>Mary Goretti Nakabugo</cp:lastModifiedBy>
  <cp:revision>76</cp:revision>
  <dcterms:created xsi:type="dcterms:W3CDTF">2021-06-02T05:05:05Z</dcterms:created>
  <dcterms:modified xsi:type="dcterms:W3CDTF">2022-04-20T08:49:27Z</dcterms:modified>
</cp:coreProperties>
</file>