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8" r:id="rId3"/>
    <p:sldId id="281" r:id="rId4"/>
    <p:sldId id="300" r:id="rId5"/>
    <p:sldId id="339" r:id="rId6"/>
    <p:sldId id="341" r:id="rId7"/>
    <p:sldId id="299" r:id="rId8"/>
    <p:sldId id="315" r:id="rId9"/>
    <p:sldId id="342" r:id="rId10"/>
    <p:sldId id="316" r:id="rId11"/>
    <p:sldId id="343" r:id="rId12"/>
    <p:sldId id="344" r:id="rId13"/>
    <p:sldId id="346" r:id="rId14"/>
    <p:sldId id="347" r:id="rId15"/>
    <p:sldId id="278" r:id="rId16"/>
    <p:sldId id="272" r:id="rId17"/>
    <p:sldId id="280" r:id="rId18"/>
    <p:sldId id="279" r:id="rId19"/>
    <p:sldId id="287" r:id="rId20"/>
    <p:sldId id="28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4E17FA-8C1B-4427-A9B2-967DFC6A4CA8}" v="9" dt="2022-04-20T07:24:19.4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975" autoAdjust="0"/>
  </p:normalViewPr>
  <p:slideViewPr>
    <p:cSldViewPr snapToGrid="0">
      <p:cViewPr varScale="1">
        <p:scale>
          <a:sx n="69" d="100"/>
          <a:sy n="69" d="100"/>
        </p:scale>
        <p:origin x="780"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1956"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 urwick" userId="1cba73ca41a88040" providerId="LiveId" clId="{A54E17FA-8C1B-4427-A9B2-967DFC6A4CA8}"/>
    <pc:docChg chg="delSld">
      <pc:chgData name="j urwick" userId="1cba73ca41a88040" providerId="LiveId" clId="{A54E17FA-8C1B-4427-A9B2-967DFC6A4CA8}" dt="2022-04-20T07:24:31.039" v="0" actId="2696"/>
      <pc:docMkLst>
        <pc:docMk/>
      </pc:docMkLst>
      <pc:sldChg chg="del">
        <pc:chgData name="j urwick" userId="1cba73ca41a88040" providerId="LiveId" clId="{A54E17FA-8C1B-4427-A9B2-967DFC6A4CA8}" dt="2022-04-20T07:24:31.039" v="0" actId="2696"/>
        <pc:sldMkLst>
          <pc:docMk/>
          <pc:sldMk cId="3927082241"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680F3B-AF3D-477F-BF23-D4C98A8C48DC}" type="datetimeFigureOut">
              <a:rPr lang="en-US" smtClean="0"/>
              <a:t>6/17/2022</a:t>
            </a:fld>
            <a:endParaRPr lang="en-US"/>
          </a:p>
        </p:txBody>
      </p:sp>
      <p:sp>
        <p:nvSpPr>
          <p:cNvPr id="10" name="Notes Placeholder 9"/>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37C24E-1DCC-48DC-BEE8-B4955561CC17}" type="slidenum">
              <a:rPr lang="en-US" smtClean="0"/>
              <a:t>‹#›</a:t>
            </a:fld>
            <a:endParaRPr lang="en-US"/>
          </a:p>
        </p:txBody>
      </p:sp>
      <p:sp>
        <p:nvSpPr>
          <p:cNvPr id="12" name="Footer Placeholder 11"/>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13" name="Slide Image Placeholder 12"/>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14" name="Header Placeholder 13"/>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1574611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Benjamin_Blo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dirty="0"/>
              <a:t>The central concept in the keynote…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dirty="0"/>
              <a:t>Every curriculum or program of study is developed for a purpose  - not for the sake of it.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dirty="0"/>
              <a:t>If I am to flip the keynote address topic I would ask? If we want the education system to develop and produce holistic children learners, what kind of curriculum development model would facilitate this?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dirty="0"/>
              <a:t>For us to answer this question, we would need to define what we mean by ‘holistic learning’ or whole child develop and then search for the best channel (curriculum) through which we can achieve this. </a:t>
            </a: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40D3D709-DF32-497A-9CCF-419BB7D08AF4}" type="slidenum">
              <a:rPr lang="en-US" smtClean="0"/>
              <a:t>2</a:t>
            </a:fld>
            <a:endParaRPr lang="en-US"/>
          </a:p>
        </p:txBody>
      </p:sp>
    </p:spTree>
    <p:extLst>
      <p:ext uri="{BB962C8B-B14F-4D97-AF65-F5344CB8AC3E}">
        <p14:creationId xmlns:p14="http://schemas.microsoft.com/office/powerpoint/2010/main" val="177490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marL="0" indent="0" algn="l">
              <a:buFont typeface="+mj-lt"/>
              <a:buNone/>
            </a:pPr>
            <a:r>
              <a:rPr lang="en-US" sz="1200" dirty="0"/>
              <a:t>Much of my professional work is in assessment. Assessment has an effect of driving what is taught and learnt. </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40D3D709-DF32-497A-9CCF-419BB7D08AF4}" type="slidenum">
              <a:rPr lang="en-US" smtClean="0"/>
              <a:t>13</a:t>
            </a:fld>
            <a:endParaRPr lang="en-US"/>
          </a:p>
        </p:txBody>
      </p:sp>
    </p:spTree>
    <p:extLst>
      <p:ext uri="{BB962C8B-B14F-4D97-AF65-F5344CB8AC3E}">
        <p14:creationId xmlns:p14="http://schemas.microsoft.com/office/powerpoint/2010/main" val="2187450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37C24E-1DCC-48DC-BEE8-B4955561CC17}" type="slidenum">
              <a:rPr lang="en-US" smtClean="0"/>
              <a:t>14</a:t>
            </a:fld>
            <a:endParaRPr lang="en-US"/>
          </a:p>
        </p:txBody>
      </p:sp>
    </p:spTree>
    <p:extLst>
      <p:ext uri="{BB962C8B-B14F-4D97-AF65-F5344CB8AC3E}">
        <p14:creationId xmlns:p14="http://schemas.microsoft.com/office/powerpoint/2010/main" val="2168508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*Begin at the end and work backwards</a:t>
            </a:r>
          </a:p>
          <a:p>
            <a:endParaRPr lang="en-US" dirty="0"/>
          </a:p>
        </p:txBody>
      </p:sp>
      <p:sp>
        <p:nvSpPr>
          <p:cNvPr id="4" name="Slide Number Placeholder 3"/>
          <p:cNvSpPr>
            <a:spLocks noGrp="1"/>
          </p:cNvSpPr>
          <p:nvPr>
            <p:ph type="sldNum" sz="quarter" idx="5"/>
          </p:nvPr>
        </p:nvSpPr>
        <p:spPr/>
        <p:txBody>
          <a:bodyPr/>
          <a:lstStyle/>
          <a:p>
            <a:fld id="{7737C24E-1DCC-48DC-BEE8-B4955561CC17}" type="slidenum">
              <a:rPr lang="en-US" smtClean="0"/>
              <a:t>15</a:t>
            </a:fld>
            <a:endParaRPr lang="en-US"/>
          </a:p>
        </p:txBody>
      </p:sp>
    </p:spTree>
    <p:extLst>
      <p:ext uri="{BB962C8B-B14F-4D97-AF65-F5344CB8AC3E}">
        <p14:creationId xmlns:p14="http://schemas.microsoft.com/office/powerpoint/2010/main" val="3188092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37C24E-1DCC-48DC-BEE8-B4955561CC17}" type="slidenum">
              <a:rPr lang="en-US" smtClean="0"/>
              <a:t>16</a:t>
            </a:fld>
            <a:endParaRPr lang="en-US"/>
          </a:p>
        </p:txBody>
      </p:sp>
    </p:spTree>
    <p:extLst>
      <p:ext uri="{BB962C8B-B14F-4D97-AF65-F5344CB8AC3E}">
        <p14:creationId xmlns:p14="http://schemas.microsoft.com/office/powerpoint/2010/main" val="693666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As a design approach backwards design, helps counter the mentality of trying to teach the curriculum/syllabus/textbook. Setting a clear overarching objective that focuses on the level of understanding you want students to walk away with allows a teacher to selectively curate only content that will get students to that end goal.</a:t>
            </a:r>
            <a:endParaRPr lang="en-US" dirty="0"/>
          </a:p>
          <a:p>
            <a:endParaRPr lang="en-US" dirty="0"/>
          </a:p>
        </p:txBody>
      </p:sp>
      <p:sp>
        <p:nvSpPr>
          <p:cNvPr id="4" name="Slide Number Placeholder 3"/>
          <p:cNvSpPr>
            <a:spLocks noGrp="1"/>
          </p:cNvSpPr>
          <p:nvPr>
            <p:ph type="sldNum" sz="quarter" idx="5"/>
          </p:nvPr>
        </p:nvSpPr>
        <p:spPr/>
        <p:txBody>
          <a:bodyPr/>
          <a:lstStyle/>
          <a:p>
            <a:fld id="{7737C24E-1DCC-48DC-BEE8-B4955561CC17}" type="slidenum">
              <a:rPr lang="en-US" smtClean="0"/>
              <a:t>17</a:t>
            </a:fld>
            <a:endParaRPr lang="en-US"/>
          </a:p>
        </p:txBody>
      </p:sp>
    </p:spTree>
    <p:extLst>
      <p:ext uri="{BB962C8B-B14F-4D97-AF65-F5344CB8AC3E}">
        <p14:creationId xmlns:p14="http://schemas.microsoft.com/office/powerpoint/2010/main" val="348664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Collaboration:</a:t>
            </a:r>
          </a:p>
          <a:p>
            <a:r>
              <a:rPr lang="en-US" dirty="0"/>
              <a:t>* Goal: What do people who are able to collaborate do? They are able to complete tasks or solve a problems in collaboration with others. The Goal could be: Students are able to work with others to solve a given problem/task</a:t>
            </a:r>
          </a:p>
          <a:p>
            <a:r>
              <a:rPr lang="en-US" dirty="0"/>
              <a:t>* How will I know they are able to collaborate? (Performance indicators)</a:t>
            </a:r>
          </a:p>
          <a:p>
            <a:pPr marL="228600" indent="-228600">
              <a:buAutoNum type="arabicParenR"/>
            </a:pPr>
            <a:r>
              <a:rPr lang="en-US" dirty="0"/>
              <a:t>Communication / Ability to communicate (Ability to speak and listen)</a:t>
            </a:r>
          </a:p>
          <a:p>
            <a:pPr marL="228600" indent="-228600">
              <a:buAutoNum type="arabicParenR"/>
            </a:pPr>
            <a:r>
              <a:rPr lang="en-US" dirty="0"/>
              <a:t>Negotiation / </a:t>
            </a:r>
            <a:r>
              <a:rPr lang="en-US" sz="1200" kern="1200" dirty="0">
                <a:solidFill>
                  <a:schemeClr val="tx1"/>
                </a:solidFill>
                <a:effectLst/>
                <a:latin typeface="+mn-lt"/>
                <a:ea typeface="+mn-ea"/>
                <a:cs typeface="+mn-cs"/>
              </a:rPr>
              <a:t>Ability to express own opinion and ability to accept others opinion</a:t>
            </a:r>
          </a:p>
          <a:p>
            <a:pPr marL="228600" indent="-228600">
              <a:buAutoNum type="arabicParenR"/>
            </a:pPr>
            <a:r>
              <a:rPr lang="en-US" sz="1200" kern="1200" dirty="0">
                <a:solidFill>
                  <a:schemeClr val="tx1"/>
                </a:solidFill>
                <a:effectLst/>
                <a:latin typeface="+mn-lt"/>
                <a:ea typeface="+mn-ea"/>
                <a:cs typeface="+mn-cs"/>
              </a:rPr>
              <a:t>Working together / participation</a:t>
            </a:r>
          </a:p>
          <a:p>
            <a:pPr marL="228600" indent="-228600">
              <a:buAutoNum type="arabicParenR"/>
            </a:pPr>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 Now set teaching/learning experiences </a:t>
            </a:r>
            <a:endParaRPr lang="en-US" dirty="0"/>
          </a:p>
        </p:txBody>
      </p:sp>
      <p:sp>
        <p:nvSpPr>
          <p:cNvPr id="4" name="Slide Number Placeholder 3"/>
          <p:cNvSpPr>
            <a:spLocks noGrp="1"/>
          </p:cNvSpPr>
          <p:nvPr>
            <p:ph type="sldNum" sz="quarter" idx="5"/>
          </p:nvPr>
        </p:nvSpPr>
        <p:spPr/>
        <p:txBody>
          <a:bodyPr/>
          <a:lstStyle/>
          <a:p>
            <a:fld id="{7737C24E-1DCC-48DC-BEE8-B4955561CC17}" type="slidenum">
              <a:rPr lang="en-US" smtClean="0"/>
              <a:t>18</a:t>
            </a:fld>
            <a:endParaRPr lang="en-US"/>
          </a:p>
        </p:txBody>
      </p:sp>
    </p:spTree>
    <p:extLst>
      <p:ext uri="{BB962C8B-B14F-4D97-AF65-F5344CB8AC3E}">
        <p14:creationId xmlns:p14="http://schemas.microsoft.com/office/powerpoint/2010/main" val="178048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sz="1200" b="0" i="0" u="none" strike="noStrike" kern="1200" dirty="0">
                <a:solidFill>
                  <a:schemeClr val="tx1"/>
                </a:solidFill>
                <a:effectLst/>
                <a:latin typeface="+mn-lt"/>
                <a:ea typeface="+mn-ea"/>
                <a:cs typeface="+mn-cs"/>
                <a:hlinkClick r:id="rId3"/>
              </a:rPr>
              <a:t>* </a:t>
            </a:r>
            <a:r>
              <a:rPr lang="en-GB" sz="1200" dirty="0"/>
              <a:t>(mental, physical and emotional elements). </a:t>
            </a:r>
            <a:r>
              <a:rPr lang="en-US" sz="1200" b="0" i="0" u="none" strike="noStrike" kern="1200" dirty="0">
                <a:solidFill>
                  <a:schemeClr val="tx1"/>
                </a:solidFill>
                <a:effectLst/>
                <a:latin typeface="+mn-lt"/>
                <a:ea typeface="+mn-ea"/>
                <a:cs typeface="+mn-cs"/>
                <a:hlinkClick r:id="rId3"/>
              </a:rPr>
              <a:t>Some would also include the spiritual element</a:t>
            </a:r>
          </a:p>
          <a:p>
            <a:r>
              <a:rPr lang="en-US" sz="1200" b="0" i="0" u="none" strike="noStrike" kern="1200" dirty="0">
                <a:solidFill>
                  <a:schemeClr val="tx1"/>
                </a:solidFill>
                <a:effectLst/>
                <a:latin typeface="+mn-lt"/>
                <a:ea typeface="+mn-ea"/>
                <a:cs typeface="+mn-cs"/>
                <a:hlinkClick r:id="rId3"/>
              </a:rPr>
              <a:t>Benjamin Bloom</a:t>
            </a:r>
            <a:r>
              <a:rPr lang="en-US" sz="1200" b="0" i="0" kern="1200" dirty="0">
                <a:solidFill>
                  <a:schemeClr val="tx1"/>
                </a:solidFill>
                <a:effectLst/>
                <a:latin typeface="+mn-lt"/>
                <a:ea typeface="+mn-ea"/>
                <a:cs typeface="+mn-cs"/>
              </a:rPr>
              <a:t> was an American educational psychologist who </a:t>
            </a:r>
            <a:r>
              <a:rPr lang="en-US" sz="1200" b="0" i="0" kern="1200" dirty="0" err="1">
                <a:solidFill>
                  <a:schemeClr val="tx1"/>
                </a:solidFill>
                <a:effectLst/>
                <a:latin typeface="+mn-lt"/>
                <a:ea typeface="+mn-ea"/>
                <a:cs typeface="+mn-cs"/>
              </a:rPr>
              <a:t>organised</a:t>
            </a:r>
            <a:r>
              <a:rPr lang="en-US" sz="1200" b="0" i="0" kern="1200" dirty="0">
                <a:solidFill>
                  <a:schemeClr val="tx1"/>
                </a:solidFill>
                <a:effectLst/>
                <a:latin typeface="+mn-lt"/>
                <a:ea typeface="+mn-ea"/>
                <a:cs typeface="+mn-cs"/>
              </a:rPr>
              <a:t> learning objectives into a taxonomy of learning classified into </a:t>
            </a:r>
            <a:r>
              <a:rPr lang="en-US" sz="1200" b="1" i="0" kern="1200" dirty="0">
                <a:solidFill>
                  <a:schemeClr val="tx1"/>
                </a:solidFill>
                <a:effectLst/>
                <a:latin typeface="+mn-lt"/>
                <a:ea typeface="+mn-ea"/>
                <a:cs typeface="+mn-cs"/>
              </a:rPr>
              <a:t>three main domains</a:t>
            </a:r>
            <a:r>
              <a:rPr lang="en-US" sz="1200" b="0" i="0" kern="1200" dirty="0">
                <a:solidFill>
                  <a:schemeClr val="tx1"/>
                </a:solidFill>
                <a:effectLst/>
                <a:latin typeface="+mn-lt"/>
                <a:ea typeface="+mn-ea"/>
                <a:cs typeface="+mn-cs"/>
              </a:rPr>
              <a:t>, </a:t>
            </a:r>
          </a:p>
          <a:p>
            <a:pPr marL="0" indent="0">
              <a:buNone/>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40D3D709-DF32-497A-9CCF-419BB7D08AF4}" type="slidenum">
              <a:rPr lang="en-US" smtClean="0"/>
              <a:t>3</a:t>
            </a:fld>
            <a:endParaRPr lang="en-US"/>
          </a:p>
        </p:txBody>
      </p:sp>
    </p:spTree>
    <p:extLst>
      <p:ext uri="{BB962C8B-B14F-4D97-AF65-F5344CB8AC3E}">
        <p14:creationId xmlns:p14="http://schemas.microsoft.com/office/powerpoint/2010/main" val="1964851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undergraduate student, I learnt the term taxonomy very theoretically. Little did I know that it meant ‘classification of things’ e.g. beverages of foods </a:t>
            </a:r>
          </a:p>
        </p:txBody>
      </p:sp>
      <p:sp>
        <p:nvSpPr>
          <p:cNvPr id="4" name="Slide Number Placeholder 3"/>
          <p:cNvSpPr>
            <a:spLocks noGrp="1"/>
          </p:cNvSpPr>
          <p:nvPr>
            <p:ph type="sldNum" sz="quarter" idx="5"/>
          </p:nvPr>
        </p:nvSpPr>
        <p:spPr/>
        <p:txBody>
          <a:bodyPr/>
          <a:lstStyle/>
          <a:p>
            <a:fld id="{7737C24E-1DCC-48DC-BEE8-B4955561CC17}" type="slidenum">
              <a:rPr lang="en-US" smtClean="0"/>
              <a:t>4</a:t>
            </a:fld>
            <a:endParaRPr lang="en-US"/>
          </a:p>
        </p:txBody>
      </p:sp>
    </p:spTree>
    <p:extLst>
      <p:ext uri="{BB962C8B-B14F-4D97-AF65-F5344CB8AC3E}">
        <p14:creationId xmlns:p14="http://schemas.microsoft.com/office/powerpoint/2010/main" val="4153483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sz="1200" b="1" i="0" kern="1200" dirty="0">
                <a:solidFill>
                  <a:schemeClr val="tx1"/>
                </a:solidFill>
                <a:effectLst/>
                <a:latin typeface="+mn-lt"/>
                <a:ea typeface="+mn-ea"/>
                <a:cs typeface="+mn-cs"/>
              </a:rPr>
              <a:t>Cognitive: </a:t>
            </a:r>
            <a:r>
              <a:rPr lang="en-US" dirty="0"/>
              <a:t>defining knowledge classification (Remembering, understanding, applying, analyzing, evaluating, creating)</a:t>
            </a:r>
            <a:endParaRPr lang="en-US" sz="1200" b="0" i="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1" i="0" kern="1200" dirty="0">
                <a:solidFill>
                  <a:schemeClr val="tx1"/>
                </a:solidFill>
                <a:effectLst/>
                <a:latin typeface="+mn-lt"/>
                <a:ea typeface="+mn-ea"/>
                <a:cs typeface="+mn-cs"/>
              </a:rPr>
              <a:t>Affective: </a:t>
            </a:r>
            <a:r>
              <a:rPr lang="en-US" sz="1200" b="0" i="0" kern="1200" dirty="0">
                <a:solidFill>
                  <a:schemeClr val="tx1"/>
                </a:solidFill>
                <a:effectLst/>
                <a:latin typeface="+mn-lt"/>
                <a:ea typeface="+mn-ea"/>
                <a:cs typeface="+mn-cs"/>
              </a:rPr>
              <a:t>(</a:t>
            </a:r>
            <a:r>
              <a:rPr lang="en-US" dirty="0"/>
              <a:t>defining behaviors that correspond to attitudes and values.)</a:t>
            </a:r>
            <a:endParaRPr lang="en-US" sz="1200" b="0" i="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1" i="0" kern="1200" dirty="0">
                <a:solidFill>
                  <a:schemeClr val="tx1"/>
                </a:solidFill>
                <a:effectLst/>
                <a:latin typeface="+mn-lt"/>
                <a:ea typeface="+mn-ea"/>
                <a:cs typeface="+mn-cs"/>
              </a:rPr>
              <a:t>Psychomotor: </a:t>
            </a:r>
            <a:r>
              <a:rPr lang="en-US" sz="1200" b="0" i="0" kern="1200" dirty="0">
                <a:solidFill>
                  <a:schemeClr val="tx1"/>
                </a:solidFill>
                <a:effectLst/>
                <a:latin typeface="+mn-lt"/>
                <a:ea typeface="+mn-ea"/>
                <a:cs typeface="+mn-cs"/>
              </a:rPr>
              <a:t>(Defining physical skills)</a:t>
            </a:r>
          </a:p>
          <a:p>
            <a:pPr marL="0" indent="0">
              <a:buNone/>
            </a:pPr>
            <a:endParaRPr lang="en-US" dirty="0"/>
          </a:p>
        </p:txBody>
      </p:sp>
      <p:sp>
        <p:nvSpPr>
          <p:cNvPr id="4" name="Slide Number Placeholder 3"/>
          <p:cNvSpPr>
            <a:spLocks noGrp="1"/>
          </p:cNvSpPr>
          <p:nvPr>
            <p:ph type="sldNum" sz="quarter" idx="5"/>
          </p:nvPr>
        </p:nvSpPr>
        <p:spPr/>
        <p:txBody>
          <a:bodyPr/>
          <a:lstStyle/>
          <a:p>
            <a:fld id="{7737C24E-1DCC-48DC-BEE8-B4955561CC17}" type="slidenum">
              <a:rPr lang="en-US" smtClean="0"/>
              <a:t>5</a:t>
            </a:fld>
            <a:endParaRPr lang="en-US"/>
          </a:p>
        </p:txBody>
      </p:sp>
    </p:spTree>
    <p:extLst>
      <p:ext uri="{BB962C8B-B14F-4D97-AF65-F5344CB8AC3E}">
        <p14:creationId xmlns:p14="http://schemas.microsoft.com/office/powerpoint/2010/main" val="1917083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marL="0" indent="0">
              <a:buFont typeface="Arial" panose="020B0604020202020204" pitchFamily="34" charset="0"/>
              <a:buNone/>
            </a:pPr>
            <a:r>
              <a:rPr lang="en-US" sz="1200" dirty="0"/>
              <a:t>* physically, socially, emotionally, and academically with the active engagement and support of the community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 that will enable them to engage as productive and ethical citizens. </a:t>
            </a:r>
            <a:endParaRPr lang="en-GB" sz="1200" dirty="0">
              <a:solidFill>
                <a:srgbClr val="00B050"/>
              </a:solidFill>
              <a:latin typeface="+mn-lt"/>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40D3D709-DF32-497A-9CCF-419BB7D08AF4}" type="slidenum">
              <a:rPr lang="en-US" smtClean="0"/>
              <a:t>6</a:t>
            </a:fld>
            <a:endParaRPr lang="en-US"/>
          </a:p>
        </p:txBody>
      </p:sp>
    </p:spTree>
    <p:extLst>
      <p:ext uri="{BB962C8B-B14F-4D97-AF65-F5344CB8AC3E}">
        <p14:creationId xmlns:p14="http://schemas.microsoft.com/office/powerpoint/2010/main" val="4197989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40D3D709-DF32-497A-9CCF-419BB7D08AF4}" type="slidenum">
              <a:rPr lang="en-US" smtClean="0"/>
              <a:t>7</a:t>
            </a:fld>
            <a:endParaRPr lang="en-US"/>
          </a:p>
        </p:txBody>
      </p:sp>
    </p:spTree>
    <p:extLst>
      <p:ext uri="{BB962C8B-B14F-4D97-AF65-F5344CB8AC3E}">
        <p14:creationId xmlns:p14="http://schemas.microsoft.com/office/powerpoint/2010/main" val="4274661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sz="1200" b="0" i="0" kern="1200" dirty="0">
                <a:solidFill>
                  <a:schemeClr val="tx1"/>
                </a:solidFill>
                <a:effectLst/>
                <a:latin typeface="+mn-lt"/>
                <a:ea typeface="+mn-ea"/>
                <a:cs typeface="+mn-cs"/>
              </a:rPr>
              <a:t>The different elements are seen as flexible ,interactive and modifiable. The steps are done systematically but do not follow a locked sequence or a fixed starting point. </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40D3D709-DF32-497A-9CCF-419BB7D08AF4}" type="slidenum">
              <a:rPr lang="en-US" smtClean="0"/>
              <a:t>8</a:t>
            </a:fld>
            <a:endParaRPr lang="en-US"/>
          </a:p>
        </p:txBody>
      </p:sp>
    </p:spTree>
    <p:extLst>
      <p:ext uri="{BB962C8B-B14F-4D97-AF65-F5344CB8AC3E}">
        <p14:creationId xmlns:p14="http://schemas.microsoft.com/office/powerpoint/2010/main" val="3621176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sz="1200" b="0" i="0" kern="1200" dirty="0">
                <a:solidFill>
                  <a:schemeClr val="tx1"/>
                </a:solidFill>
                <a:effectLst/>
                <a:latin typeface="+mn-lt"/>
                <a:ea typeface="+mn-ea"/>
                <a:cs typeface="+mn-cs"/>
              </a:rPr>
              <a:t>The different elements are seen as flexible ,interactive and modifiable. The steps are done systematically but do not follow a locked sequence or a fixed starting point. </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40D3D709-DF32-497A-9CCF-419BB7D08AF4}" type="slidenum">
              <a:rPr lang="en-US" smtClean="0"/>
              <a:t>9</a:t>
            </a:fld>
            <a:endParaRPr lang="en-US"/>
          </a:p>
        </p:txBody>
      </p:sp>
    </p:spTree>
    <p:extLst>
      <p:ext uri="{BB962C8B-B14F-4D97-AF65-F5344CB8AC3E}">
        <p14:creationId xmlns:p14="http://schemas.microsoft.com/office/powerpoint/2010/main" val="3420634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marL="0" indent="0" algn="l">
              <a:buFont typeface="+mj-lt"/>
              <a:buNone/>
            </a:pPr>
            <a:r>
              <a:rPr lang="en-US" sz="1200" dirty="0"/>
              <a:t>* (selection of content, the sequencing of teaching-learning, choice of teaching/learning materials, </a:t>
            </a:r>
            <a:r>
              <a:rPr lang="en-US" sz="1200" dirty="0" err="1"/>
              <a:t>etc</a:t>
            </a:r>
            <a:r>
              <a:rPr lang="en-US" sz="1200" dirty="0"/>
              <a:t>)</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40D3D709-DF32-497A-9CCF-419BB7D08AF4}" type="slidenum">
              <a:rPr lang="en-US" smtClean="0"/>
              <a:t>12</a:t>
            </a:fld>
            <a:endParaRPr lang="en-US"/>
          </a:p>
        </p:txBody>
      </p:sp>
    </p:spTree>
    <p:extLst>
      <p:ext uri="{BB962C8B-B14F-4D97-AF65-F5344CB8AC3E}">
        <p14:creationId xmlns:p14="http://schemas.microsoft.com/office/powerpoint/2010/main" val="451088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Date Placeholder 11"/>
          <p:cNvSpPr>
            <a:spLocks noGrp="1"/>
          </p:cNvSpPr>
          <p:nvPr>
            <p:ph type="dt" sz="half" idx="10"/>
          </p:nvPr>
        </p:nvSpPr>
        <p:spPr/>
        <p:txBody>
          <a:bodyPr/>
          <a:lstStyle/>
          <a:p>
            <a:fld id="{1FF1A872-2389-4FC6-A29E-FC99990A22B3}" type="datetimeFigureOut">
              <a:rPr lang="en-US" smtClean="0"/>
              <a:t>6/17/2022</a:t>
            </a:fld>
            <a:endParaRPr lang="en-US"/>
          </a:p>
        </p:txBody>
      </p:sp>
      <p:sp>
        <p:nvSpPr>
          <p:cNvPr id="13" name="Footer Placeholder 12"/>
          <p:cNvSpPr>
            <a:spLocks noGrp="1"/>
          </p:cNvSpPr>
          <p:nvPr>
            <p:ph type="ftr" sz="quarter" idx="11"/>
          </p:nvPr>
        </p:nvSpPr>
        <p:spPr/>
        <p:txBody>
          <a:bodyPr/>
          <a:lstStyle/>
          <a:p>
            <a:endParaRPr lang="en-US"/>
          </a:p>
        </p:txBody>
      </p:sp>
      <p:sp>
        <p:nvSpPr>
          <p:cNvPr id="14" name="Slide Number Placeholder 13"/>
          <p:cNvSpPr>
            <a:spLocks noGrp="1"/>
          </p:cNvSpPr>
          <p:nvPr>
            <p:ph type="sldNum" sz="quarter" idx="12"/>
          </p:nvPr>
        </p:nvSpPr>
        <p:spPr/>
        <p:txBody>
          <a:bodyPr/>
          <a:lstStyle/>
          <a:p>
            <a:fld id="{C5B5E102-9626-4962-8D40-59F8A8B1CBB2}" type="slidenum">
              <a:rPr lang="en-US" smtClean="0"/>
              <a:t>‹#›</a:t>
            </a:fld>
            <a:endParaRPr lang="en-US"/>
          </a:p>
        </p:txBody>
      </p:sp>
    </p:spTree>
    <p:extLst>
      <p:ext uri="{BB962C8B-B14F-4D97-AF65-F5344CB8AC3E}">
        <p14:creationId xmlns:p14="http://schemas.microsoft.com/office/powerpoint/2010/main" val="2586054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F1A872-2389-4FC6-A29E-FC99990A22B3}"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5E102-9626-4962-8D40-59F8A8B1CBB2}" type="slidenum">
              <a:rPr lang="en-US" smtClean="0"/>
              <a:t>‹#›</a:t>
            </a:fld>
            <a:endParaRPr lang="en-US"/>
          </a:p>
        </p:txBody>
      </p:sp>
    </p:spTree>
    <p:extLst>
      <p:ext uri="{BB962C8B-B14F-4D97-AF65-F5344CB8AC3E}">
        <p14:creationId xmlns:p14="http://schemas.microsoft.com/office/powerpoint/2010/main" val="714409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F1A872-2389-4FC6-A29E-FC99990A22B3}"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5E102-9626-4962-8D40-59F8A8B1CBB2}" type="slidenum">
              <a:rPr lang="en-US" smtClean="0"/>
              <a:t>‹#›</a:t>
            </a:fld>
            <a:endParaRPr lang="en-US"/>
          </a:p>
        </p:txBody>
      </p:sp>
    </p:spTree>
    <p:extLst>
      <p:ext uri="{BB962C8B-B14F-4D97-AF65-F5344CB8AC3E}">
        <p14:creationId xmlns:p14="http://schemas.microsoft.com/office/powerpoint/2010/main" val="33676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097DD-0F11-4278-A826-067B1B2773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87614B7-4355-4DC3-B765-ACE7F983DD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68EE360-A526-47DC-989E-52AF7D9E621A}"/>
              </a:ext>
            </a:extLst>
          </p:cNvPr>
          <p:cNvSpPr>
            <a:spLocks noGrp="1"/>
          </p:cNvSpPr>
          <p:nvPr>
            <p:ph type="dt" sz="half" idx="10"/>
          </p:nvPr>
        </p:nvSpPr>
        <p:spPr/>
        <p:txBody>
          <a:bodyPr/>
          <a:lstStyle/>
          <a:p>
            <a:fld id="{69A46D9E-334D-4734-BFB9-5E46754F2B16}" type="datetimeFigureOut">
              <a:rPr lang="en-GB" smtClean="0"/>
              <a:t>17/06/2022</a:t>
            </a:fld>
            <a:endParaRPr lang="en-GB"/>
          </a:p>
        </p:txBody>
      </p:sp>
      <p:sp>
        <p:nvSpPr>
          <p:cNvPr id="5" name="Footer Placeholder 4">
            <a:extLst>
              <a:ext uri="{FF2B5EF4-FFF2-40B4-BE49-F238E27FC236}">
                <a16:creationId xmlns:a16="http://schemas.microsoft.com/office/drawing/2014/main" id="{64DEF3D6-4DF6-4957-A311-BD116F3D37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7CA50B-79D3-4CC9-9A2B-ADB6D54152FD}"/>
              </a:ext>
            </a:extLst>
          </p:cNvPr>
          <p:cNvSpPr>
            <a:spLocks noGrp="1"/>
          </p:cNvSpPr>
          <p:nvPr>
            <p:ph type="sldNum" sz="quarter" idx="12"/>
          </p:nvPr>
        </p:nvSpPr>
        <p:spPr/>
        <p:txBody>
          <a:bodyPr/>
          <a:lstStyle/>
          <a:p>
            <a:fld id="{30112657-E679-4138-99C7-D9AE5CE163E8}" type="slidenum">
              <a:rPr lang="en-GB" smtClean="0"/>
              <a:t>‹#›</a:t>
            </a:fld>
            <a:endParaRPr lang="en-GB"/>
          </a:p>
        </p:txBody>
      </p:sp>
    </p:spTree>
    <p:extLst>
      <p:ext uri="{BB962C8B-B14F-4D97-AF65-F5344CB8AC3E}">
        <p14:creationId xmlns:p14="http://schemas.microsoft.com/office/powerpoint/2010/main" val="1530654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57459-3E49-4B39-BA44-DA4FC6CFF1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AA326C-E740-4492-8815-B9552C2DB8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C903AF-73C3-42A4-8940-B7FC01E7D11E}"/>
              </a:ext>
            </a:extLst>
          </p:cNvPr>
          <p:cNvSpPr>
            <a:spLocks noGrp="1"/>
          </p:cNvSpPr>
          <p:nvPr>
            <p:ph type="dt" sz="half" idx="10"/>
          </p:nvPr>
        </p:nvSpPr>
        <p:spPr/>
        <p:txBody>
          <a:bodyPr/>
          <a:lstStyle/>
          <a:p>
            <a:fld id="{69A46D9E-334D-4734-BFB9-5E46754F2B16}" type="datetimeFigureOut">
              <a:rPr lang="en-GB" smtClean="0"/>
              <a:t>17/06/2022</a:t>
            </a:fld>
            <a:endParaRPr lang="en-GB"/>
          </a:p>
        </p:txBody>
      </p:sp>
      <p:sp>
        <p:nvSpPr>
          <p:cNvPr id="5" name="Footer Placeholder 4">
            <a:extLst>
              <a:ext uri="{FF2B5EF4-FFF2-40B4-BE49-F238E27FC236}">
                <a16:creationId xmlns:a16="http://schemas.microsoft.com/office/drawing/2014/main" id="{0675851A-F448-4AB8-9337-4B9BF6AD2A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BF6652-50E5-4CD6-93BA-6708034DFAB9}"/>
              </a:ext>
            </a:extLst>
          </p:cNvPr>
          <p:cNvSpPr>
            <a:spLocks noGrp="1"/>
          </p:cNvSpPr>
          <p:nvPr>
            <p:ph type="sldNum" sz="quarter" idx="12"/>
          </p:nvPr>
        </p:nvSpPr>
        <p:spPr/>
        <p:txBody>
          <a:bodyPr/>
          <a:lstStyle/>
          <a:p>
            <a:fld id="{30112657-E679-4138-99C7-D9AE5CE163E8}" type="slidenum">
              <a:rPr lang="en-GB" smtClean="0"/>
              <a:t>‹#›</a:t>
            </a:fld>
            <a:endParaRPr lang="en-GB"/>
          </a:p>
        </p:txBody>
      </p:sp>
    </p:spTree>
    <p:extLst>
      <p:ext uri="{BB962C8B-B14F-4D97-AF65-F5344CB8AC3E}">
        <p14:creationId xmlns:p14="http://schemas.microsoft.com/office/powerpoint/2010/main" val="398086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983BA-D680-4564-AFEB-A86CD32FC4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E69A5C9-9754-452A-ABA2-C0C6932A7E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5EEB13-27B0-4105-A627-47DA550320F6}"/>
              </a:ext>
            </a:extLst>
          </p:cNvPr>
          <p:cNvSpPr>
            <a:spLocks noGrp="1"/>
          </p:cNvSpPr>
          <p:nvPr>
            <p:ph type="dt" sz="half" idx="10"/>
          </p:nvPr>
        </p:nvSpPr>
        <p:spPr/>
        <p:txBody>
          <a:bodyPr/>
          <a:lstStyle/>
          <a:p>
            <a:fld id="{69A46D9E-334D-4734-BFB9-5E46754F2B16}" type="datetimeFigureOut">
              <a:rPr lang="en-GB" smtClean="0"/>
              <a:t>17/06/2022</a:t>
            </a:fld>
            <a:endParaRPr lang="en-GB"/>
          </a:p>
        </p:txBody>
      </p:sp>
      <p:sp>
        <p:nvSpPr>
          <p:cNvPr id="5" name="Footer Placeholder 4">
            <a:extLst>
              <a:ext uri="{FF2B5EF4-FFF2-40B4-BE49-F238E27FC236}">
                <a16:creationId xmlns:a16="http://schemas.microsoft.com/office/drawing/2014/main" id="{EAD00954-69D3-40C9-B4A5-0513F3DB6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45B1F-81EA-46B9-9412-ED5DF6E00D28}"/>
              </a:ext>
            </a:extLst>
          </p:cNvPr>
          <p:cNvSpPr>
            <a:spLocks noGrp="1"/>
          </p:cNvSpPr>
          <p:nvPr>
            <p:ph type="sldNum" sz="quarter" idx="12"/>
          </p:nvPr>
        </p:nvSpPr>
        <p:spPr/>
        <p:txBody>
          <a:bodyPr/>
          <a:lstStyle/>
          <a:p>
            <a:fld id="{30112657-E679-4138-99C7-D9AE5CE163E8}" type="slidenum">
              <a:rPr lang="en-GB" smtClean="0"/>
              <a:t>‹#›</a:t>
            </a:fld>
            <a:endParaRPr lang="en-GB"/>
          </a:p>
        </p:txBody>
      </p:sp>
    </p:spTree>
    <p:extLst>
      <p:ext uri="{BB962C8B-B14F-4D97-AF65-F5344CB8AC3E}">
        <p14:creationId xmlns:p14="http://schemas.microsoft.com/office/powerpoint/2010/main" val="3705267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CE04-131D-413E-BCFE-956A555AC5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25D9E6-61E2-427B-A3DB-C29FFAAF14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FB7D550-2BEF-4D72-930C-D082ED0B2B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75662EF-9474-4E22-A0C4-FAEC91123CFC}"/>
              </a:ext>
            </a:extLst>
          </p:cNvPr>
          <p:cNvSpPr>
            <a:spLocks noGrp="1"/>
          </p:cNvSpPr>
          <p:nvPr>
            <p:ph type="dt" sz="half" idx="10"/>
          </p:nvPr>
        </p:nvSpPr>
        <p:spPr/>
        <p:txBody>
          <a:bodyPr/>
          <a:lstStyle/>
          <a:p>
            <a:fld id="{69A46D9E-334D-4734-BFB9-5E46754F2B16}" type="datetimeFigureOut">
              <a:rPr lang="en-GB" smtClean="0"/>
              <a:t>17/06/2022</a:t>
            </a:fld>
            <a:endParaRPr lang="en-GB"/>
          </a:p>
        </p:txBody>
      </p:sp>
      <p:sp>
        <p:nvSpPr>
          <p:cNvPr id="6" name="Footer Placeholder 5">
            <a:extLst>
              <a:ext uri="{FF2B5EF4-FFF2-40B4-BE49-F238E27FC236}">
                <a16:creationId xmlns:a16="http://schemas.microsoft.com/office/drawing/2014/main" id="{05F80212-C2C1-4C7D-8B71-2AFD31FCDC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257F47-77AD-4092-9351-0F927B2695B4}"/>
              </a:ext>
            </a:extLst>
          </p:cNvPr>
          <p:cNvSpPr>
            <a:spLocks noGrp="1"/>
          </p:cNvSpPr>
          <p:nvPr>
            <p:ph type="sldNum" sz="quarter" idx="12"/>
          </p:nvPr>
        </p:nvSpPr>
        <p:spPr/>
        <p:txBody>
          <a:bodyPr/>
          <a:lstStyle/>
          <a:p>
            <a:fld id="{30112657-E679-4138-99C7-D9AE5CE163E8}" type="slidenum">
              <a:rPr lang="en-GB" smtClean="0"/>
              <a:t>‹#›</a:t>
            </a:fld>
            <a:endParaRPr lang="en-GB"/>
          </a:p>
        </p:txBody>
      </p:sp>
    </p:spTree>
    <p:extLst>
      <p:ext uri="{BB962C8B-B14F-4D97-AF65-F5344CB8AC3E}">
        <p14:creationId xmlns:p14="http://schemas.microsoft.com/office/powerpoint/2010/main" val="2234845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C9A02-ECAB-447F-9B6A-7DD6938C27F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E8BB638-2A2B-4E2C-A629-6B30C55E77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E582DE-7EEE-475E-8F56-C64D71A9A7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1925554-BB7F-4544-AEAD-7ED881BC6E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FA6F98-9676-4C81-B340-861C11D418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422DB2-9AC4-4A5D-8D1A-796A8E73F01E}"/>
              </a:ext>
            </a:extLst>
          </p:cNvPr>
          <p:cNvSpPr>
            <a:spLocks noGrp="1"/>
          </p:cNvSpPr>
          <p:nvPr>
            <p:ph type="dt" sz="half" idx="10"/>
          </p:nvPr>
        </p:nvSpPr>
        <p:spPr/>
        <p:txBody>
          <a:bodyPr/>
          <a:lstStyle/>
          <a:p>
            <a:fld id="{69A46D9E-334D-4734-BFB9-5E46754F2B16}" type="datetimeFigureOut">
              <a:rPr lang="en-GB" smtClean="0"/>
              <a:t>17/06/2022</a:t>
            </a:fld>
            <a:endParaRPr lang="en-GB"/>
          </a:p>
        </p:txBody>
      </p:sp>
      <p:sp>
        <p:nvSpPr>
          <p:cNvPr id="8" name="Footer Placeholder 7">
            <a:extLst>
              <a:ext uri="{FF2B5EF4-FFF2-40B4-BE49-F238E27FC236}">
                <a16:creationId xmlns:a16="http://schemas.microsoft.com/office/drawing/2014/main" id="{BC6220FF-A98B-4A24-8C50-31148D96681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2CBA3-47DB-4652-A83D-A1526A9028D0}"/>
              </a:ext>
            </a:extLst>
          </p:cNvPr>
          <p:cNvSpPr>
            <a:spLocks noGrp="1"/>
          </p:cNvSpPr>
          <p:nvPr>
            <p:ph type="sldNum" sz="quarter" idx="12"/>
          </p:nvPr>
        </p:nvSpPr>
        <p:spPr/>
        <p:txBody>
          <a:bodyPr/>
          <a:lstStyle/>
          <a:p>
            <a:fld id="{30112657-E679-4138-99C7-D9AE5CE163E8}" type="slidenum">
              <a:rPr lang="en-GB" smtClean="0"/>
              <a:t>‹#›</a:t>
            </a:fld>
            <a:endParaRPr lang="en-GB"/>
          </a:p>
        </p:txBody>
      </p:sp>
    </p:spTree>
    <p:extLst>
      <p:ext uri="{BB962C8B-B14F-4D97-AF65-F5344CB8AC3E}">
        <p14:creationId xmlns:p14="http://schemas.microsoft.com/office/powerpoint/2010/main" val="3057841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8FD3E-EFF7-4331-A3BE-E9B7339E36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A038055-2802-47C4-98BC-D36942B7D132}"/>
              </a:ext>
            </a:extLst>
          </p:cNvPr>
          <p:cNvSpPr>
            <a:spLocks noGrp="1"/>
          </p:cNvSpPr>
          <p:nvPr>
            <p:ph type="dt" sz="half" idx="10"/>
          </p:nvPr>
        </p:nvSpPr>
        <p:spPr/>
        <p:txBody>
          <a:bodyPr/>
          <a:lstStyle/>
          <a:p>
            <a:fld id="{69A46D9E-334D-4734-BFB9-5E46754F2B16}" type="datetimeFigureOut">
              <a:rPr lang="en-GB" smtClean="0"/>
              <a:t>17/06/2022</a:t>
            </a:fld>
            <a:endParaRPr lang="en-GB"/>
          </a:p>
        </p:txBody>
      </p:sp>
      <p:sp>
        <p:nvSpPr>
          <p:cNvPr id="4" name="Footer Placeholder 3">
            <a:extLst>
              <a:ext uri="{FF2B5EF4-FFF2-40B4-BE49-F238E27FC236}">
                <a16:creationId xmlns:a16="http://schemas.microsoft.com/office/drawing/2014/main" id="{69A6841F-1CAC-4395-A5D1-B37172C4A6D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B63C88E-B51B-4E87-BAC8-38743279F510}"/>
              </a:ext>
            </a:extLst>
          </p:cNvPr>
          <p:cNvSpPr>
            <a:spLocks noGrp="1"/>
          </p:cNvSpPr>
          <p:nvPr>
            <p:ph type="sldNum" sz="quarter" idx="12"/>
          </p:nvPr>
        </p:nvSpPr>
        <p:spPr/>
        <p:txBody>
          <a:bodyPr/>
          <a:lstStyle/>
          <a:p>
            <a:fld id="{30112657-E679-4138-99C7-D9AE5CE163E8}" type="slidenum">
              <a:rPr lang="en-GB" smtClean="0"/>
              <a:t>‹#›</a:t>
            </a:fld>
            <a:endParaRPr lang="en-GB"/>
          </a:p>
        </p:txBody>
      </p:sp>
    </p:spTree>
    <p:extLst>
      <p:ext uri="{BB962C8B-B14F-4D97-AF65-F5344CB8AC3E}">
        <p14:creationId xmlns:p14="http://schemas.microsoft.com/office/powerpoint/2010/main" val="125059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9EFF72-6AAA-433C-9583-6331B8873E8A}"/>
              </a:ext>
            </a:extLst>
          </p:cNvPr>
          <p:cNvSpPr>
            <a:spLocks noGrp="1"/>
          </p:cNvSpPr>
          <p:nvPr>
            <p:ph type="dt" sz="half" idx="10"/>
          </p:nvPr>
        </p:nvSpPr>
        <p:spPr/>
        <p:txBody>
          <a:bodyPr/>
          <a:lstStyle/>
          <a:p>
            <a:fld id="{69A46D9E-334D-4734-BFB9-5E46754F2B16}" type="datetimeFigureOut">
              <a:rPr lang="en-GB" smtClean="0"/>
              <a:t>17/06/2022</a:t>
            </a:fld>
            <a:endParaRPr lang="en-GB"/>
          </a:p>
        </p:txBody>
      </p:sp>
      <p:sp>
        <p:nvSpPr>
          <p:cNvPr id="3" name="Footer Placeholder 2">
            <a:extLst>
              <a:ext uri="{FF2B5EF4-FFF2-40B4-BE49-F238E27FC236}">
                <a16:creationId xmlns:a16="http://schemas.microsoft.com/office/drawing/2014/main" id="{F11678E6-21C3-4960-87B2-A8970295F3A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DA6C816-60AF-483B-8A02-754E7248B7C7}"/>
              </a:ext>
            </a:extLst>
          </p:cNvPr>
          <p:cNvSpPr>
            <a:spLocks noGrp="1"/>
          </p:cNvSpPr>
          <p:nvPr>
            <p:ph type="sldNum" sz="quarter" idx="12"/>
          </p:nvPr>
        </p:nvSpPr>
        <p:spPr/>
        <p:txBody>
          <a:bodyPr/>
          <a:lstStyle/>
          <a:p>
            <a:fld id="{30112657-E679-4138-99C7-D9AE5CE163E8}" type="slidenum">
              <a:rPr lang="en-GB" smtClean="0"/>
              <a:t>‹#›</a:t>
            </a:fld>
            <a:endParaRPr lang="en-GB"/>
          </a:p>
        </p:txBody>
      </p:sp>
    </p:spTree>
    <p:extLst>
      <p:ext uri="{BB962C8B-B14F-4D97-AF65-F5344CB8AC3E}">
        <p14:creationId xmlns:p14="http://schemas.microsoft.com/office/powerpoint/2010/main" val="3426978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2D53C-A86A-490B-9C66-88DBA9AD66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A1BA4FE-5CEC-4DBA-B24A-2AB8F420FE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47CD1B8-19BB-48DF-A371-E9381E4F1A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19B31C-4D42-4C74-9FB1-DDB8751DFDBA}"/>
              </a:ext>
            </a:extLst>
          </p:cNvPr>
          <p:cNvSpPr>
            <a:spLocks noGrp="1"/>
          </p:cNvSpPr>
          <p:nvPr>
            <p:ph type="dt" sz="half" idx="10"/>
          </p:nvPr>
        </p:nvSpPr>
        <p:spPr/>
        <p:txBody>
          <a:bodyPr/>
          <a:lstStyle/>
          <a:p>
            <a:fld id="{69A46D9E-334D-4734-BFB9-5E46754F2B16}" type="datetimeFigureOut">
              <a:rPr lang="en-GB" smtClean="0"/>
              <a:t>17/06/2022</a:t>
            </a:fld>
            <a:endParaRPr lang="en-GB"/>
          </a:p>
        </p:txBody>
      </p:sp>
      <p:sp>
        <p:nvSpPr>
          <p:cNvPr id="6" name="Footer Placeholder 5">
            <a:extLst>
              <a:ext uri="{FF2B5EF4-FFF2-40B4-BE49-F238E27FC236}">
                <a16:creationId xmlns:a16="http://schemas.microsoft.com/office/drawing/2014/main" id="{F38F0FB6-9619-4983-B8F6-182BFA7D0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66E3FB-3758-4DF2-ACBC-FDAE07B86571}"/>
              </a:ext>
            </a:extLst>
          </p:cNvPr>
          <p:cNvSpPr>
            <a:spLocks noGrp="1"/>
          </p:cNvSpPr>
          <p:nvPr>
            <p:ph type="sldNum" sz="quarter" idx="12"/>
          </p:nvPr>
        </p:nvSpPr>
        <p:spPr/>
        <p:txBody>
          <a:bodyPr/>
          <a:lstStyle/>
          <a:p>
            <a:fld id="{30112657-E679-4138-99C7-D9AE5CE163E8}" type="slidenum">
              <a:rPr lang="en-GB" smtClean="0"/>
              <a:t>‹#›</a:t>
            </a:fld>
            <a:endParaRPr lang="en-GB"/>
          </a:p>
        </p:txBody>
      </p:sp>
    </p:spTree>
    <p:extLst>
      <p:ext uri="{BB962C8B-B14F-4D97-AF65-F5344CB8AC3E}">
        <p14:creationId xmlns:p14="http://schemas.microsoft.com/office/powerpoint/2010/main" val="171719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F1A872-2389-4FC6-A29E-FC99990A22B3}"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5E102-9626-4962-8D40-59F8A8B1CBB2}" type="slidenum">
              <a:rPr lang="en-US" smtClean="0"/>
              <a:t>‹#›</a:t>
            </a:fld>
            <a:endParaRPr lang="en-US"/>
          </a:p>
        </p:txBody>
      </p:sp>
    </p:spTree>
    <p:extLst>
      <p:ext uri="{BB962C8B-B14F-4D97-AF65-F5344CB8AC3E}">
        <p14:creationId xmlns:p14="http://schemas.microsoft.com/office/powerpoint/2010/main" val="3133256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4DE02-22C4-4C1E-B946-98C07EC4B7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8E3F7FF-E0D9-4C28-92A0-7CF040C77B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0920609-45CE-41E9-A9BB-A2F5047DFD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0623F3-4EC4-4613-82C2-A28EBA4AE651}"/>
              </a:ext>
            </a:extLst>
          </p:cNvPr>
          <p:cNvSpPr>
            <a:spLocks noGrp="1"/>
          </p:cNvSpPr>
          <p:nvPr>
            <p:ph type="dt" sz="half" idx="10"/>
          </p:nvPr>
        </p:nvSpPr>
        <p:spPr/>
        <p:txBody>
          <a:bodyPr/>
          <a:lstStyle/>
          <a:p>
            <a:fld id="{69A46D9E-334D-4734-BFB9-5E46754F2B16}" type="datetimeFigureOut">
              <a:rPr lang="en-GB" smtClean="0"/>
              <a:t>17/06/2022</a:t>
            </a:fld>
            <a:endParaRPr lang="en-GB"/>
          </a:p>
        </p:txBody>
      </p:sp>
      <p:sp>
        <p:nvSpPr>
          <p:cNvPr id="6" name="Footer Placeholder 5">
            <a:extLst>
              <a:ext uri="{FF2B5EF4-FFF2-40B4-BE49-F238E27FC236}">
                <a16:creationId xmlns:a16="http://schemas.microsoft.com/office/drawing/2014/main" id="{76B7635A-DEDB-4A18-B26B-C901D0310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7169FB-E4EC-43F0-8524-40930400FD24}"/>
              </a:ext>
            </a:extLst>
          </p:cNvPr>
          <p:cNvSpPr>
            <a:spLocks noGrp="1"/>
          </p:cNvSpPr>
          <p:nvPr>
            <p:ph type="sldNum" sz="quarter" idx="12"/>
          </p:nvPr>
        </p:nvSpPr>
        <p:spPr/>
        <p:txBody>
          <a:bodyPr/>
          <a:lstStyle/>
          <a:p>
            <a:fld id="{30112657-E679-4138-99C7-D9AE5CE163E8}" type="slidenum">
              <a:rPr lang="en-GB" smtClean="0"/>
              <a:t>‹#›</a:t>
            </a:fld>
            <a:endParaRPr lang="en-GB"/>
          </a:p>
        </p:txBody>
      </p:sp>
    </p:spTree>
    <p:extLst>
      <p:ext uri="{BB962C8B-B14F-4D97-AF65-F5344CB8AC3E}">
        <p14:creationId xmlns:p14="http://schemas.microsoft.com/office/powerpoint/2010/main" val="943512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1E63-B377-4AE9-B637-2C42A019BC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EF64DF7-F17B-4AD8-A5BB-570F0E471C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7E85E1-6780-406C-9278-CD2C64E20176}"/>
              </a:ext>
            </a:extLst>
          </p:cNvPr>
          <p:cNvSpPr>
            <a:spLocks noGrp="1"/>
          </p:cNvSpPr>
          <p:nvPr>
            <p:ph type="dt" sz="half" idx="10"/>
          </p:nvPr>
        </p:nvSpPr>
        <p:spPr/>
        <p:txBody>
          <a:bodyPr/>
          <a:lstStyle/>
          <a:p>
            <a:fld id="{69A46D9E-334D-4734-BFB9-5E46754F2B16}" type="datetimeFigureOut">
              <a:rPr lang="en-GB" smtClean="0"/>
              <a:t>17/06/2022</a:t>
            </a:fld>
            <a:endParaRPr lang="en-GB"/>
          </a:p>
        </p:txBody>
      </p:sp>
      <p:sp>
        <p:nvSpPr>
          <p:cNvPr id="5" name="Footer Placeholder 4">
            <a:extLst>
              <a:ext uri="{FF2B5EF4-FFF2-40B4-BE49-F238E27FC236}">
                <a16:creationId xmlns:a16="http://schemas.microsoft.com/office/drawing/2014/main" id="{509A50C2-9D53-4C3E-98E6-835452396F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545EDD-5242-47EA-A285-C52AF6767E67}"/>
              </a:ext>
            </a:extLst>
          </p:cNvPr>
          <p:cNvSpPr>
            <a:spLocks noGrp="1"/>
          </p:cNvSpPr>
          <p:nvPr>
            <p:ph type="sldNum" sz="quarter" idx="12"/>
          </p:nvPr>
        </p:nvSpPr>
        <p:spPr/>
        <p:txBody>
          <a:bodyPr/>
          <a:lstStyle/>
          <a:p>
            <a:fld id="{30112657-E679-4138-99C7-D9AE5CE163E8}" type="slidenum">
              <a:rPr lang="en-GB" smtClean="0"/>
              <a:t>‹#›</a:t>
            </a:fld>
            <a:endParaRPr lang="en-GB"/>
          </a:p>
        </p:txBody>
      </p:sp>
    </p:spTree>
    <p:extLst>
      <p:ext uri="{BB962C8B-B14F-4D97-AF65-F5344CB8AC3E}">
        <p14:creationId xmlns:p14="http://schemas.microsoft.com/office/powerpoint/2010/main" val="1016822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BA6716-07C0-4801-8F87-CF4BD650EA1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0F84F0-33D2-4BA2-AF6E-24E08DB6E3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23DC4E-6DA1-4A1D-93C7-F037AF5D05CA}"/>
              </a:ext>
            </a:extLst>
          </p:cNvPr>
          <p:cNvSpPr>
            <a:spLocks noGrp="1"/>
          </p:cNvSpPr>
          <p:nvPr>
            <p:ph type="dt" sz="half" idx="10"/>
          </p:nvPr>
        </p:nvSpPr>
        <p:spPr/>
        <p:txBody>
          <a:bodyPr/>
          <a:lstStyle/>
          <a:p>
            <a:fld id="{69A46D9E-334D-4734-BFB9-5E46754F2B16}" type="datetimeFigureOut">
              <a:rPr lang="en-GB" smtClean="0"/>
              <a:t>17/06/2022</a:t>
            </a:fld>
            <a:endParaRPr lang="en-GB"/>
          </a:p>
        </p:txBody>
      </p:sp>
      <p:sp>
        <p:nvSpPr>
          <p:cNvPr id="5" name="Footer Placeholder 4">
            <a:extLst>
              <a:ext uri="{FF2B5EF4-FFF2-40B4-BE49-F238E27FC236}">
                <a16:creationId xmlns:a16="http://schemas.microsoft.com/office/drawing/2014/main" id="{5782B423-D2F4-4A67-9D95-0D7B23F6ED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BAFA99-1249-43E1-9C58-61CE259B03EB}"/>
              </a:ext>
            </a:extLst>
          </p:cNvPr>
          <p:cNvSpPr>
            <a:spLocks noGrp="1"/>
          </p:cNvSpPr>
          <p:nvPr>
            <p:ph type="sldNum" sz="quarter" idx="12"/>
          </p:nvPr>
        </p:nvSpPr>
        <p:spPr/>
        <p:txBody>
          <a:bodyPr/>
          <a:lstStyle/>
          <a:p>
            <a:fld id="{30112657-E679-4138-99C7-D9AE5CE163E8}" type="slidenum">
              <a:rPr lang="en-GB" smtClean="0"/>
              <a:t>‹#›</a:t>
            </a:fld>
            <a:endParaRPr lang="en-GB"/>
          </a:p>
        </p:txBody>
      </p:sp>
    </p:spTree>
    <p:extLst>
      <p:ext uri="{BB962C8B-B14F-4D97-AF65-F5344CB8AC3E}">
        <p14:creationId xmlns:p14="http://schemas.microsoft.com/office/powerpoint/2010/main" val="1407898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F1A872-2389-4FC6-A29E-FC99990A22B3}"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5E102-9626-4962-8D40-59F8A8B1CBB2}" type="slidenum">
              <a:rPr lang="en-US" smtClean="0"/>
              <a:t>‹#›</a:t>
            </a:fld>
            <a:endParaRPr lang="en-US"/>
          </a:p>
        </p:txBody>
      </p:sp>
    </p:spTree>
    <p:extLst>
      <p:ext uri="{BB962C8B-B14F-4D97-AF65-F5344CB8AC3E}">
        <p14:creationId xmlns:p14="http://schemas.microsoft.com/office/powerpoint/2010/main" val="3196675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F1A872-2389-4FC6-A29E-FC99990A22B3}"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5E102-9626-4962-8D40-59F8A8B1CBB2}" type="slidenum">
              <a:rPr lang="en-US" smtClean="0"/>
              <a:t>‹#›</a:t>
            </a:fld>
            <a:endParaRPr lang="en-US"/>
          </a:p>
        </p:txBody>
      </p:sp>
    </p:spTree>
    <p:extLst>
      <p:ext uri="{BB962C8B-B14F-4D97-AF65-F5344CB8AC3E}">
        <p14:creationId xmlns:p14="http://schemas.microsoft.com/office/powerpoint/2010/main" val="2543076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F1A872-2389-4FC6-A29E-FC99990A22B3}" type="datetimeFigureOut">
              <a:rPr lang="en-US" smtClean="0"/>
              <a:t>6/17/2022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B5E102-9626-4962-8D40-59F8A8B1CBB2}" type="slidenum">
              <a:rPr lang="en-US" smtClean="0"/>
              <a:t>‹#›</a:t>
            </a:fld>
            <a:endParaRPr lang="en-US"/>
          </a:p>
        </p:txBody>
      </p:sp>
    </p:spTree>
    <p:extLst>
      <p:ext uri="{BB962C8B-B14F-4D97-AF65-F5344CB8AC3E}">
        <p14:creationId xmlns:p14="http://schemas.microsoft.com/office/powerpoint/2010/main" val="9929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F1A872-2389-4FC6-A29E-FC99990A22B3}" type="datetimeFigureOut">
              <a:rPr lang="en-US" smtClean="0"/>
              <a:t>6/17/2022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B5E102-9626-4962-8D40-59F8A8B1CBB2}" type="slidenum">
              <a:rPr lang="en-US" smtClean="0"/>
              <a:t>‹#›</a:t>
            </a:fld>
            <a:endParaRPr lang="en-US"/>
          </a:p>
        </p:txBody>
      </p:sp>
    </p:spTree>
    <p:extLst>
      <p:ext uri="{BB962C8B-B14F-4D97-AF65-F5344CB8AC3E}">
        <p14:creationId xmlns:p14="http://schemas.microsoft.com/office/powerpoint/2010/main" val="2999948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F1A872-2389-4FC6-A29E-FC99990A22B3}" type="datetimeFigureOut">
              <a:rPr lang="en-US" smtClean="0"/>
              <a:t>6/17/2022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B5E102-9626-4962-8D40-59F8A8B1CBB2}" type="slidenum">
              <a:rPr lang="en-US" smtClean="0"/>
              <a:t>‹#›</a:t>
            </a:fld>
            <a:endParaRPr lang="en-US"/>
          </a:p>
        </p:txBody>
      </p:sp>
    </p:spTree>
    <p:extLst>
      <p:ext uri="{BB962C8B-B14F-4D97-AF65-F5344CB8AC3E}">
        <p14:creationId xmlns:p14="http://schemas.microsoft.com/office/powerpoint/2010/main" val="2168890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F1A872-2389-4FC6-A29E-FC99990A22B3}"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5E102-9626-4962-8D40-59F8A8B1CBB2}" type="slidenum">
              <a:rPr lang="en-US" smtClean="0"/>
              <a:t>‹#›</a:t>
            </a:fld>
            <a:endParaRPr lang="en-US"/>
          </a:p>
        </p:txBody>
      </p:sp>
    </p:spTree>
    <p:extLst>
      <p:ext uri="{BB962C8B-B14F-4D97-AF65-F5344CB8AC3E}">
        <p14:creationId xmlns:p14="http://schemas.microsoft.com/office/powerpoint/2010/main" val="447121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F1A872-2389-4FC6-A29E-FC99990A22B3}"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5E102-9626-4962-8D40-59F8A8B1CBB2}" type="slidenum">
              <a:rPr lang="en-US" smtClean="0"/>
              <a:t>‹#›</a:t>
            </a:fld>
            <a:endParaRPr lang="en-US"/>
          </a:p>
        </p:txBody>
      </p:sp>
    </p:spTree>
    <p:extLst>
      <p:ext uri="{BB962C8B-B14F-4D97-AF65-F5344CB8AC3E}">
        <p14:creationId xmlns:p14="http://schemas.microsoft.com/office/powerpoint/2010/main" val="2286303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1A872-2389-4FC6-A29E-FC99990A22B3}" type="datetimeFigureOut">
              <a:rPr lang="en-US" smtClean="0"/>
              <a:t>6/17/2022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5E102-9626-4962-8D40-59F8A8B1CBB2}" type="slidenum">
              <a:rPr lang="en-US" smtClean="0"/>
              <a:t>‹#›</a:t>
            </a:fld>
            <a:endParaRPr lang="en-US"/>
          </a:p>
        </p:txBody>
      </p:sp>
    </p:spTree>
    <p:extLst>
      <p:ext uri="{BB962C8B-B14F-4D97-AF65-F5344CB8AC3E}">
        <p14:creationId xmlns:p14="http://schemas.microsoft.com/office/powerpoint/2010/main" val="3623056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52E24C-9464-4B3A-925A-5BC9D08C7C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BD5984-5AC1-4EB1-9BBF-006FAC408D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F70FF2-8D1F-4F6F-BEDF-38B62EB555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A46D9E-334D-4734-BFB9-5E46754F2B16}" type="datetimeFigureOut">
              <a:rPr lang="en-GB" smtClean="0"/>
              <a:t>17/06/2022</a:t>
            </a:fld>
            <a:endParaRPr lang="en-GB"/>
          </a:p>
        </p:txBody>
      </p:sp>
      <p:sp>
        <p:nvSpPr>
          <p:cNvPr id="5" name="Footer Placeholder 4">
            <a:extLst>
              <a:ext uri="{FF2B5EF4-FFF2-40B4-BE49-F238E27FC236}">
                <a16:creationId xmlns:a16="http://schemas.microsoft.com/office/drawing/2014/main" id="{5B0A6DFA-55E1-4667-8521-1182460FB4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ACDF1C7-0238-4961-AB2C-FFEB4CEBF1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112657-E679-4138-99C7-D9AE5CE163E8}" type="slidenum">
              <a:rPr lang="en-GB" smtClean="0"/>
              <a:t>‹#›</a:t>
            </a:fld>
            <a:endParaRPr lang="en-GB"/>
          </a:p>
        </p:txBody>
      </p:sp>
    </p:spTree>
    <p:extLst>
      <p:ext uri="{BB962C8B-B14F-4D97-AF65-F5344CB8AC3E}">
        <p14:creationId xmlns:p14="http://schemas.microsoft.com/office/powerpoint/2010/main" val="3897042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83" r="1" b="7760"/>
          <a:stretch/>
        </p:blipFill>
        <p:spPr>
          <a:xfrm>
            <a:off x="0" y="-1176445"/>
            <a:ext cx="12192000" cy="7684560"/>
          </a:xfrm>
        </p:spPr>
      </p:pic>
      <p:sp>
        <p:nvSpPr>
          <p:cNvPr id="3" name="Title 2"/>
          <p:cNvSpPr>
            <a:spLocks noGrp="1"/>
          </p:cNvSpPr>
          <p:nvPr>
            <p:ph type="title"/>
          </p:nvPr>
        </p:nvSpPr>
        <p:spPr>
          <a:xfrm>
            <a:off x="873760" y="808905"/>
            <a:ext cx="10515600" cy="1325563"/>
          </a:xfrm>
        </p:spPr>
        <p:txBody>
          <a:bodyPr>
            <a:normAutofit fontScale="90000"/>
          </a:bodyPr>
          <a:lstStyle/>
          <a:p>
            <a:pPr algn="ctr"/>
            <a:br>
              <a:rPr lang="en-US" b="1" dirty="0"/>
            </a:br>
            <a:br>
              <a:rPr lang="en-GB" sz="3600" b="1" dirty="0"/>
            </a:br>
            <a:r>
              <a:rPr lang="en-US" b="1" dirty="0"/>
              <a:t>Models of curriculum design, development and implementation to enhance </a:t>
            </a:r>
            <a:r>
              <a:rPr lang="en-US" b="1" dirty="0">
                <a:solidFill>
                  <a:srgbClr val="FF0000"/>
                </a:solidFill>
              </a:rPr>
              <a:t>holistic</a:t>
            </a:r>
            <a:r>
              <a:rPr lang="en-US" dirty="0">
                <a:solidFill>
                  <a:srgbClr val="FF0000"/>
                </a:solidFill>
              </a:rPr>
              <a:t> </a:t>
            </a:r>
            <a:r>
              <a:rPr lang="en-US" b="1" dirty="0">
                <a:solidFill>
                  <a:srgbClr val="FF0000"/>
                </a:solidFill>
              </a:rPr>
              <a:t>learning</a:t>
            </a:r>
            <a:br>
              <a:rPr lang="en-US" b="1" dirty="0"/>
            </a:br>
            <a:br>
              <a:rPr kumimoji="0" lang="en-GB" sz="3600" b="1" i="0" u="none" strike="noStrike" kern="1200" cap="none" spc="0" normalizeH="0" baseline="0" noProof="0" dirty="0">
                <a:ln>
                  <a:noFill/>
                </a:ln>
                <a:solidFill>
                  <a:prstClr val="black"/>
                </a:solidFill>
                <a:effectLst/>
                <a:uLnTx/>
                <a:uFillTx/>
                <a:latin typeface="Calibri Light" panose="020F0302020204030204"/>
                <a:ea typeface="+mj-ea"/>
                <a:cs typeface="+mj-cs"/>
              </a:rPr>
            </a:br>
            <a:br>
              <a:rPr lang="en-GB" dirty="0"/>
            </a:br>
            <a:endParaRPr lang="en-US" dirty="0"/>
          </a:p>
        </p:txBody>
      </p:sp>
      <p:sp>
        <p:nvSpPr>
          <p:cNvPr id="5" name="Subtitle 2"/>
          <p:cNvSpPr txBox="1">
            <a:spLocks/>
          </p:cNvSpPr>
          <p:nvPr/>
        </p:nvSpPr>
        <p:spPr>
          <a:xfrm>
            <a:off x="1630680" y="2002509"/>
            <a:ext cx="9875520" cy="285298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a:p>
            <a:pPr marL="0" indent="0" algn="ctr">
              <a:buNone/>
            </a:pPr>
            <a:r>
              <a:rPr lang="en-US" sz="2000" dirty="0"/>
              <a:t>Mary Goretti Nakabugo, PhD</a:t>
            </a:r>
          </a:p>
          <a:p>
            <a:pPr marL="0" indent="0" algn="ctr">
              <a:buNone/>
            </a:pPr>
            <a:r>
              <a:rPr lang="en-US" sz="2000" dirty="0"/>
              <a:t>Executive Director</a:t>
            </a:r>
          </a:p>
          <a:p>
            <a:pPr marL="0" indent="0" algn="ctr">
              <a:buNone/>
            </a:pPr>
            <a:r>
              <a:rPr lang="en-US" sz="2000" dirty="0"/>
              <a:t>Uwezo Uganda</a:t>
            </a:r>
          </a:p>
          <a:p>
            <a:pPr marL="0" indent="0" algn="ctr">
              <a:buNone/>
            </a:pPr>
            <a:endParaRPr lang="en-US" b="1" dirty="0">
              <a:solidFill>
                <a:srgbClr val="FF0000"/>
              </a:solidFill>
            </a:endParaRPr>
          </a:p>
          <a:p>
            <a:pPr marL="0" indent="0" algn="ctr">
              <a:buNone/>
            </a:pPr>
            <a:r>
              <a:rPr lang="en-US" b="1" dirty="0">
                <a:solidFill>
                  <a:srgbClr val="FF0000"/>
                </a:solidFill>
              </a:rPr>
              <a:t>Keynote Speech at the Launch of the NCDC 50-Year Anniversary Celebrations</a:t>
            </a:r>
          </a:p>
          <a:p>
            <a:pPr marL="0" indent="0" algn="ctr">
              <a:buNone/>
            </a:pPr>
            <a:r>
              <a:rPr lang="en-US" dirty="0"/>
              <a:t>Hotel Africana, Kampala</a:t>
            </a:r>
          </a:p>
          <a:p>
            <a:pPr marL="0" indent="0" algn="ctr">
              <a:buNone/>
            </a:pPr>
            <a:r>
              <a:rPr lang="en-US" dirty="0"/>
              <a:t>13</a:t>
            </a:r>
            <a:r>
              <a:rPr lang="en-US" baseline="30000" dirty="0"/>
              <a:t>th</a:t>
            </a:r>
            <a:r>
              <a:rPr lang="en-US" dirty="0"/>
              <a:t> July 2022</a:t>
            </a:r>
          </a:p>
          <a:p>
            <a:pPr marL="0" indent="0" algn="ctr">
              <a:buNone/>
            </a:pPr>
            <a:endParaRPr lang="en-US" dirty="0"/>
          </a:p>
        </p:txBody>
      </p:sp>
    </p:spTree>
    <p:extLst>
      <p:ext uri="{BB962C8B-B14F-4D97-AF65-F5344CB8AC3E}">
        <p14:creationId xmlns:p14="http://schemas.microsoft.com/office/powerpoint/2010/main" val="492221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887EE-9584-4655-91E2-A601C3FDFB1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BEBF124-D0FC-4A9A-B835-A35DE445494F}"/>
              </a:ext>
            </a:extLst>
          </p:cNvPr>
          <p:cNvSpPr>
            <a:spLocks noGrp="1"/>
          </p:cNvSpPr>
          <p:nvPr>
            <p:ph idx="1"/>
          </p:nvPr>
        </p:nvSpPr>
        <p:spPr/>
        <p:txBody>
          <a:bodyPr/>
          <a:lstStyle/>
          <a:p>
            <a:endParaRPr lang="en-US" dirty="0"/>
          </a:p>
        </p:txBody>
      </p:sp>
      <p:pic>
        <p:nvPicPr>
          <p:cNvPr id="3074" name="Picture 2" descr="REFLECTIVE 3: TABA -MODEL OF CURRICULUM DEVELOPMENT &amp; EFLAND-THEORY  COGNITIVE – nor hazwani shuib">
            <a:extLst>
              <a:ext uri="{FF2B5EF4-FFF2-40B4-BE49-F238E27FC236}">
                <a16:creationId xmlns:a16="http://schemas.microsoft.com/office/drawing/2014/main" id="{7F145D54-68E5-4E96-84E6-9DD4DB3BF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873" y="365125"/>
            <a:ext cx="8376895" cy="566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521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887EE-9584-4655-91E2-A601C3FDFB17}"/>
              </a:ext>
            </a:extLst>
          </p:cNvPr>
          <p:cNvSpPr>
            <a:spLocks noGrp="1"/>
          </p:cNvSpPr>
          <p:nvPr>
            <p:ph type="title"/>
          </p:nvPr>
        </p:nvSpPr>
        <p:spPr>
          <a:xfrm>
            <a:off x="838200" y="337416"/>
            <a:ext cx="1477962" cy="1325563"/>
          </a:xfrm>
        </p:spPr>
        <p:txBody>
          <a:bodyPr>
            <a:normAutofit fontScale="90000"/>
          </a:bodyPr>
          <a:lstStyle/>
          <a:p>
            <a:r>
              <a:rPr lang="en-US" sz="2000" b="1" dirty="0"/>
              <a:t>Wheeler’s: Cyclic but qualitatively not too different </a:t>
            </a:r>
          </a:p>
        </p:txBody>
      </p:sp>
      <p:sp>
        <p:nvSpPr>
          <p:cNvPr id="3" name="Content Placeholder 2">
            <a:extLst>
              <a:ext uri="{FF2B5EF4-FFF2-40B4-BE49-F238E27FC236}">
                <a16:creationId xmlns:a16="http://schemas.microsoft.com/office/drawing/2014/main" id="{3BEBF124-D0FC-4A9A-B835-A35DE445494F}"/>
              </a:ext>
            </a:extLst>
          </p:cNvPr>
          <p:cNvSpPr>
            <a:spLocks noGrp="1"/>
          </p:cNvSpPr>
          <p:nvPr>
            <p:ph idx="1"/>
          </p:nvPr>
        </p:nvSpPr>
        <p:spPr/>
        <p:txBody>
          <a:bodyPr/>
          <a:lstStyle/>
          <a:p>
            <a:endParaRPr lang="en-US"/>
          </a:p>
        </p:txBody>
      </p:sp>
      <p:pic>
        <p:nvPicPr>
          <p:cNvPr id="4098" name="Picture 2" descr="Curriculum Design, Development and Models: Planning for Student Learning –  Curriculum Essentials: A Journey">
            <a:extLst>
              <a:ext uri="{FF2B5EF4-FFF2-40B4-BE49-F238E27FC236}">
                <a16:creationId xmlns:a16="http://schemas.microsoft.com/office/drawing/2014/main" id="{305F2BAB-A657-448D-9E6A-3F8CDF892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6163" y="0"/>
            <a:ext cx="75596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633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484" b="13817"/>
          <a:stretch/>
        </p:blipFill>
        <p:spPr>
          <a:xfrm>
            <a:off x="506792" y="5369560"/>
            <a:ext cx="2275193" cy="1188720"/>
          </a:xfrm>
          <a:prstGeom prst="rect">
            <a:avLst/>
          </a:prstGeom>
        </p:spPr>
      </p:pic>
      <p:sp>
        <p:nvSpPr>
          <p:cNvPr id="6" name="Title 1">
            <a:extLst>
              <a:ext uri="{FF2B5EF4-FFF2-40B4-BE49-F238E27FC236}">
                <a16:creationId xmlns:a16="http://schemas.microsoft.com/office/drawing/2014/main" id="{4DF2FD39-A14E-4D4A-8C99-36D482AF1212}"/>
              </a:ext>
            </a:extLst>
          </p:cNvPr>
          <p:cNvSpPr txBox="1">
            <a:spLocks/>
          </p:cNvSpPr>
          <p:nvPr/>
        </p:nvSpPr>
        <p:spPr>
          <a:xfrm>
            <a:off x="284480" y="-15239"/>
            <a:ext cx="10835640" cy="939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err="1">
                <a:solidFill>
                  <a:schemeClr val="accent1">
                    <a:lumMod val="75000"/>
                  </a:schemeClr>
                </a:solidFill>
                <a:latin typeface="Calibri" panose="020F0502020204030204" pitchFamily="34" charset="0"/>
                <a:cs typeface="Calibri" panose="020F0502020204030204" pitchFamily="34" charset="0"/>
              </a:rPr>
              <a:t>Skilbeck’s</a:t>
            </a:r>
            <a:r>
              <a:rPr lang="en-GB" sz="4000" dirty="0">
                <a:solidFill>
                  <a:schemeClr val="accent1">
                    <a:lumMod val="75000"/>
                  </a:schemeClr>
                </a:solidFill>
                <a:latin typeface="Calibri" panose="020F0502020204030204" pitchFamily="34" charset="0"/>
                <a:cs typeface="Calibri" panose="020F0502020204030204" pitchFamily="34" charset="0"/>
              </a:rPr>
              <a:t> dynamic model – not too different</a:t>
            </a:r>
          </a:p>
        </p:txBody>
      </p:sp>
      <p:sp>
        <p:nvSpPr>
          <p:cNvPr id="7" name="Content Placeholder 2">
            <a:extLst>
              <a:ext uri="{FF2B5EF4-FFF2-40B4-BE49-F238E27FC236}">
                <a16:creationId xmlns:a16="http://schemas.microsoft.com/office/drawing/2014/main" id="{6DD37F24-FFC9-43AF-A18A-88B2D62F0CD0}"/>
              </a:ext>
            </a:extLst>
          </p:cNvPr>
          <p:cNvSpPr txBox="1">
            <a:spLocks/>
          </p:cNvSpPr>
          <p:nvPr/>
        </p:nvSpPr>
        <p:spPr>
          <a:xfrm>
            <a:off x="1201624" y="1300480"/>
            <a:ext cx="10666180" cy="46634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indent="-742950" algn="l">
              <a:buFont typeface="+mj-lt"/>
              <a:buAutoNum type="arabicPeriod"/>
            </a:pPr>
            <a:r>
              <a:rPr lang="en-US" altLang="en-US" sz="3600" dirty="0"/>
              <a:t>Situational analysis</a:t>
            </a:r>
          </a:p>
          <a:p>
            <a:pPr marL="742950" indent="-742950" algn="l">
              <a:buFont typeface="+mj-lt"/>
              <a:buAutoNum type="arabicPeriod"/>
            </a:pPr>
            <a:r>
              <a:rPr lang="en-US" altLang="en-US" sz="3600" dirty="0"/>
              <a:t>Goal formulation</a:t>
            </a:r>
          </a:p>
          <a:p>
            <a:pPr marL="571500" indent="-571500" algn="l">
              <a:buFont typeface="+mj-lt"/>
              <a:buAutoNum type="arabicPeriod"/>
            </a:pPr>
            <a:r>
              <a:rPr lang="en-US" sz="3600" dirty="0"/>
              <a:t>Programme-building*</a:t>
            </a:r>
          </a:p>
          <a:p>
            <a:pPr marL="571500" indent="-571500" algn="l">
              <a:buFont typeface="+mj-lt"/>
              <a:buAutoNum type="arabicPeriod"/>
            </a:pPr>
            <a:r>
              <a:rPr lang="en-US" altLang="en-US" sz="3600" dirty="0"/>
              <a:t>Interpretation and implementation</a:t>
            </a:r>
          </a:p>
          <a:p>
            <a:pPr marL="742950" indent="-742950" algn="l">
              <a:buFont typeface="+mj-lt"/>
              <a:buAutoNum type="arabicPeriod"/>
            </a:pPr>
            <a:r>
              <a:rPr lang="en-US" altLang="en-US" sz="3600" dirty="0"/>
              <a:t>Monitoring, assessment and feedback</a:t>
            </a:r>
          </a:p>
          <a:p>
            <a:pPr marR="0" lvl="0" algn="l" defTabSz="914400" rtl="0" eaLnBrk="1" fontAlgn="auto" latinLnBrk="0" hangingPunct="1">
              <a:lnSpc>
                <a:spcPct val="100000"/>
              </a:lnSpc>
              <a:spcBef>
                <a:spcPts val="0"/>
              </a:spcBef>
              <a:spcAft>
                <a:spcPts val="0"/>
              </a:spcAft>
              <a:buClrTx/>
              <a:buSzTx/>
              <a:tabLst/>
              <a:defRPr/>
            </a:pPr>
            <a:endParaRPr kumimoji="0" lang="en-GB" sz="41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457200" indent="-457200" algn="l">
              <a:buFont typeface="Arial" panose="020B0604020202020204" pitchFamily="34" charset="0"/>
              <a:buChar char="•"/>
            </a:pPr>
            <a:endParaRPr lang="en-GB" sz="1600" dirty="0">
              <a:solidFill>
                <a:srgbClr val="00B050"/>
              </a:solidFill>
              <a:latin typeface="Calibri" panose="020F0502020204030204"/>
            </a:endParaRPr>
          </a:p>
          <a:p>
            <a:pPr marL="457200" indent="-457200" algn="l">
              <a:buFont typeface="Arial" panose="020B0604020202020204" pitchFamily="34" charset="0"/>
              <a:buChar char="•"/>
            </a:pPr>
            <a:endParaRPr lang="en-GB" sz="1600" dirty="0">
              <a:solidFill>
                <a:srgbClr val="00B050"/>
              </a:solidFill>
              <a:latin typeface="Calibri" panose="020F0502020204030204"/>
            </a:endParaRPr>
          </a:p>
          <a:p>
            <a:pPr marL="457200" indent="-457200" algn="l">
              <a:buFont typeface="Arial" panose="020B0604020202020204" pitchFamily="34" charset="0"/>
              <a:buChar char="•"/>
            </a:pPr>
            <a:endParaRPr lang="en-GB" sz="2000" dirty="0">
              <a:solidFill>
                <a:srgbClr val="00B050"/>
              </a:solidFill>
              <a:latin typeface="Calibri" panose="020F0502020204030204"/>
            </a:endParaRPr>
          </a:p>
          <a:p>
            <a:pPr marL="457200" indent="-457200" algn="l">
              <a:buFont typeface="Arial" panose="020B0604020202020204" pitchFamily="34" charset="0"/>
              <a:buChar char="•"/>
            </a:pPr>
            <a:endParaRPr lang="en-GB" sz="2800" baseline="30000" dirty="0"/>
          </a:p>
          <a:p>
            <a:pPr marL="457200" indent="-457200" algn="l">
              <a:buFont typeface="Arial" panose="020B0604020202020204" pitchFamily="34" charset="0"/>
              <a:buChar char="•"/>
            </a:pPr>
            <a:endParaRPr lang="en-GB" sz="2800" dirty="0"/>
          </a:p>
          <a:p>
            <a:pPr marL="457200" indent="-457200" algn="l">
              <a:buFont typeface="Arial" panose="020B0604020202020204" pitchFamily="34" charset="0"/>
              <a:buChar char="•"/>
            </a:pPr>
            <a:endParaRPr lang="en-GB" sz="2800" dirty="0"/>
          </a:p>
          <a:p>
            <a:endParaRPr lang="en-GB" dirty="0"/>
          </a:p>
          <a:p>
            <a:endParaRPr lang="en-GB" dirty="0"/>
          </a:p>
          <a:p>
            <a:endParaRPr lang="en-GB" dirty="0"/>
          </a:p>
        </p:txBody>
      </p:sp>
    </p:spTree>
    <p:extLst>
      <p:ext uri="{BB962C8B-B14F-4D97-AF65-F5344CB8AC3E}">
        <p14:creationId xmlns:p14="http://schemas.microsoft.com/office/powerpoint/2010/main" val="2256571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484" b="13817"/>
          <a:stretch/>
        </p:blipFill>
        <p:spPr>
          <a:xfrm>
            <a:off x="506792" y="5369560"/>
            <a:ext cx="2275193" cy="1188720"/>
          </a:xfrm>
          <a:prstGeom prst="rect">
            <a:avLst/>
          </a:prstGeom>
        </p:spPr>
      </p:pic>
      <p:sp>
        <p:nvSpPr>
          <p:cNvPr id="6" name="Title 1">
            <a:extLst>
              <a:ext uri="{FF2B5EF4-FFF2-40B4-BE49-F238E27FC236}">
                <a16:creationId xmlns:a16="http://schemas.microsoft.com/office/drawing/2014/main" id="{4DF2FD39-A14E-4D4A-8C99-36D482AF1212}"/>
              </a:ext>
            </a:extLst>
          </p:cNvPr>
          <p:cNvSpPr txBox="1">
            <a:spLocks/>
          </p:cNvSpPr>
          <p:nvPr/>
        </p:nvSpPr>
        <p:spPr>
          <a:xfrm>
            <a:off x="506792" y="2018098"/>
            <a:ext cx="10835640" cy="9398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accent1">
                    <a:lumMod val="75000"/>
                  </a:schemeClr>
                </a:solidFill>
                <a:latin typeface="Calibri" panose="020F0502020204030204" pitchFamily="34" charset="0"/>
                <a:cs typeface="Calibri" panose="020F0502020204030204" pitchFamily="34" charset="0"/>
              </a:rPr>
              <a:t>What if we flipped it – Goals at the centre and evaluation/assessment not an after thought?</a:t>
            </a:r>
          </a:p>
        </p:txBody>
      </p:sp>
    </p:spTree>
    <p:extLst>
      <p:ext uri="{BB962C8B-B14F-4D97-AF65-F5344CB8AC3E}">
        <p14:creationId xmlns:p14="http://schemas.microsoft.com/office/powerpoint/2010/main" val="176569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E7F7471-AF1C-45CC-AFF9-7DFC341B3BA2}"/>
              </a:ext>
            </a:extLst>
          </p:cNvPr>
          <p:cNvSpPr>
            <a:spLocks noGrp="1"/>
          </p:cNvSpPr>
          <p:nvPr>
            <p:ph type="sldNum" sz="quarter" idx="12"/>
          </p:nvPr>
        </p:nvSpPr>
        <p:spPr/>
        <p:txBody>
          <a:bodyPr/>
          <a:lstStyle/>
          <a:p>
            <a:fld id="{E6ED1087-47DB-4C22-AA47-4C4051C5AF47}" type="slidenum">
              <a:rPr lang="en-GB" altLang="en-US"/>
              <a:pPr/>
              <a:t>14</a:t>
            </a:fld>
            <a:endParaRPr lang="en-GB" altLang="en-US"/>
          </a:p>
        </p:txBody>
      </p:sp>
      <p:sp>
        <p:nvSpPr>
          <p:cNvPr id="136194" name="Rectangle 2">
            <a:extLst>
              <a:ext uri="{FF2B5EF4-FFF2-40B4-BE49-F238E27FC236}">
                <a16:creationId xmlns:a16="http://schemas.microsoft.com/office/drawing/2014/main" id="{1D419405-B49B-4D1D-9E79-5C3D879114C0}"/>
              </a:ext>
            </a:extLst>
          </p:cNvPr>
          <p:cNvSpPr>
            <a:spLocks noGrp="1" noChangeArrowheads="1"/>
          </p:cNvSpPr>
          <p:nvPr>
            <p:ph type="title"/>
          </p:nvPr>
        </p:nvSpPr>
        <p:spPr>
          <a:xfrm>
            <a:off x="870284" y="1981735"/>
            <a:ext cx="10515600" cy="1325563"/>
          </a:xfrm>
        </p:spPr>
        <p:txBody>
          <a:bodyPr/>
          <a:lstStyle/>
          <a:p>
            <a:pPr algn="ctr"/>
            <a:r>
              <a:rPr lang="en-GB" altLang="en-US" b="1" dirty="0"/>
              <a:t>Backwards design / Goals-based model*</a:t>
            </a:r>
          </a:p>
        </p:txBody>
      </p:sp>
      <p:pic>
        <p:nvPicPr>
          <p:cNvPr id="7" name="Picture 6">
            <a:extLst>
              <a:ext uri="{FF2B5EF4-FFF2-40B4-BE49-F238E27FC236}">
                <a16:creationId xmlns:a16="http://schemas.microsoft.com/office/drawing/2014/main" id="{13562CB8-7759-45E2-9A85-F6B2621643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84" b="13817"/>
          <a:stretch/>
        </p:blipFill>
        <p:spPr>
          <a:xfrm>
            <a:off x="838200" y="4876265"/>
            <a:ext cx="2275193" cy="118872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CB7EC697-3CD4-4B30-8864-C8E395A60ACD}"/>
              </a:ext>
            </a:extLst>
          </p:cNvPr>
          <p:cNvSpPr>
            <a:spLocks noGrp="1"/>
          </p:cNvSpPr>
          <p:nvPr>
            <p:ph type="sldNum" sz="quarter" idx="12"/>
          </p:nvPr>
        </p:nvSpPr>
        <p:spPr/>
        <p:txBody>
          <a:bodyPr/>
          <a:lstStyle/>
          <a:p>
            <a:fld id="{944D16F6-61A0-4254-9C54-6C4DB565126E}" type="slidenum">
              <a:rPr lang="en-GB" altLang="en-US"/>
              <a:pPr/>
              <a:t>15</a:t>
            </a:fld>
            <a:endParaRPr lang="en-GB" altLang="en-US"/>
          </a:p>
        </p:txBody>
      </p:sp>
      <p:pic>
        <p:nvPicPr>
          <p:cNvPr id="1030" name="Picture 6" descr="Backward Design: A Planning Framework | Academic Outreach and Innovation |  Learning Innovations | Washington State University">
            <a:extLst>
              <a:ext uri="{FF2B5EF4-FFF2-40B4-BE49-F238E27FC236}">
                <a16:creationId xmlns:a16="http://schemas.microsoft.com/office/drawing/2014/main" id="{665C34F2-E774-41BC-9822-D447F9A375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06450"/>
            <a:ext cx="10820400" cy="60515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a:extLst>
              <a:ext uri="{FF2B5EF4-FFF2-40B4-BE49-F238E27FC236}">
                <a16:creationId xmlns:a16="http://schemas.microsoft.com/office/drawing/2014/main" id="{34C4BB30-33F5-4190-9162-3C35F53D0E2A}"/>
              </a:ext>
            </a:extLst>
          </p:cNvPr>
          <p:cNvSpPr>
            <a:spLocks noGrp="1" noChangeArrowheads="1"/>
          </p:cNvSpPr>
          <p:nvPr>
            <p:ph type="title"/>
          </p:nvPr>
        </p:nvSpPr>
        <p:spPr>
          <a:xfrm>
            <a:off x="838200" y="365125"/>
            <a:ext cx="10515600" cy="1325563"/>
          </a:xfrm>
        </p:spPr>
        <p:txBody>
          <a:bodyPr/>
          <a:lstStyle/>
          <a:p>
            <a:pPr algn="ctr"/>
            <a:r>
              <a:rPr lang="en-GB" altLang="en-US" sz="4000" b="1" dirty="0"/>
              <a:t>The Backwards Design Process*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C1E76DA-EEAC-44A8-B836-7ADDDE0E9584}"/>
              </a:ext>
            </a:extLst>
          </p:cNvPr>
          <p:cNvSpPr>
            <a:spLocks noGrp="1"/>
          </p:cNvSpPr>
          <p:nvPr>
            <p:ph type="sldNum" sz="quarter" idx="12"/>
          </p:nvPr>
        </p:nvSpPr>
        <p:spPr/>
        <p:txBody>
          <a:bodyPr/>
          <a:lstStyle/>
          <a:p>
            <a:fld id="{982D3884-4B02-4508-86DA-FB5159B33088}" type="slidenum">
              <a:rPr lang="en-GB" altLang="en-US"/>
              <a:pPr/>
              <a:t>16</a:t>
            </a:fld>
            <a:endParaRPr lang="en-GB" altLang="en-US"/>
          </a:p>
        </p:txBody>
      </p:sp>
      <p:sp>
        <p:nvSpPr>
          <p:cNvPr id="138242" name="Rectangle 2">
            <a:extLst>
              <a:ext uri="{FF2B5EF4-FFF2-40B4-BE49-F238E27FC236}">
                <a16:creationId xmlns:a16="http://schemas.microsoft.com/office/drawing/2014/main" id="{22DB0151-ECD9-4A8F-B281-6C51BAA32B22}"/>
              </a:ext>
            </a:extLst>
          </p:cNvPr>
          <p:cNvSpPr>
            <a:spLocks noGrp="1" noChangeArrowheads="1"/>
          </p:cNvSpPr>
          <p:nvPr>
            <p:ph type="title"/>
          </p:nvPr>
        </p:nvSpPr>
        <p:spPr/>
        <p:txBody>
          <a:bodyPr/>
          <a:lstStyle/>
          <a:p>
            <a:pPr algn="ctr"/>
            <a:r>
              <a:rPr lang="en-US" altLang="en-US" b="1" dirty="0"/>
              <a:t>In Simple Terms, Backwards Design…</a:t>
            </a:r>
            <a:endParaRPr lang="en-GB" altLang="en-US" b="1" dirty="0"/>
          </a:p>
        </p:txBody>
      </p:sp>
      <p:sp>
        <p:nvSpPr>
          <p:cNvPr id="138243" name="Rectangle 3">
            <a:extLst>
              <a:ext uri="{FF2B5EF4-FFF2-40B4-BE49-F238E27FC236}">
                <a16:creationId xmlns:a16="http://schemas.microsoft.com/office/drawing/2014/main" id="{5D1523A0-4BBC-45BE-95B1-FC01B402C1D3}"/>
              </a:ext>
            </a:extLst>
          </p:cNvPr>
          <p:cNvSpPr>
            <a:spLocks noGrp="1" noChangeArrowheads="1"/>
          </p:cNvSpPr>
          <p:nvPr>
            <p:ph type="body" idx="1"/>
          </p:nvPr>
        </p:nvSpPr>
        <p:spPr/>
        <p:txBody>
          <a:bodyPr/>
          <a:lstStyle/>
          <a:p>
            <a:pPr>
              <a:lnSpc>
                <a:spcPct val="90000"/>
              </a:lnSpc>
            </a:pPr>
            <a:r>
              <a:rPr lang="en-GB" altLang="en-US" sz="2400" b="1" dirty="0"/>
              <a:t>	Focuses on what the learners need (learner-centred)</a:t>
            </a:r>
          </a:p>
          <a:p>
            <a:pPr>
              <a:lnSpc>
                <a:spcPct val="90000"/>
              </a:lnSpc>
            </a:pPr>
            <a:r>
              <a:rPr lang="en-GB" altLang="en-US" sz="2400" b="1" dirty="0"/>
              <a:t>	Articulates curriculum goals beyond content coverage </a:t>
            </a:r>
          </a:p>
          <a:p>
            <a:pPr>
              <a:lnSpc>
                <a:spcPct val="90000"/>
              </a:lnSpc>
            </a:pPr>
            <a:r>
              <a:rPr lang="en-GB" altLang="en-US" sz="2400" b="1" dirty="0"/>
              <a:t>	Promotes selection of strategies to achieve goals beyond content coverage</a:t>
            </a:r>
          </a:p>
          <a:p>
            <a:pPr>
              <a:lnSpc>
                <a:spcPct val="90000"/>
              </a:lnSpc>
            </a:pPr>
            <a:r>
              <a:rPr lang="en-GB" altLang="en-US" sz="2400" b="1" dirty="0"/>
              <a:t>	Ensures that authentic assessment is built 	in, not an after-thought</a:t>
            </a:r>
          </a:p>
          <a:p>
            <a:pPr>
              <a:lnSpc>
                <a:spcPct val="90000"/>
              </a:lnSpc>
              <a:buFont typeface="Wingdings" panose="05000000000000000000" pitchFamily="2" charset="2"/>
              <a:buNone/>
            </a:pPr>
            <a:endParaRPr lang="en-GB" altLang="en-US" sz="2400" b="1" dirty="0"/>
          </a:p>
        </p:txBody>
      </p:sp>
      <p:pic>
        <p:nvPicPr>
          <p:cNvPr id="5" name="Picture 4">
            <a:extLst>
              <a:ext uri="{FF2B5EF4-FFF2-40B4-BE49-F238E27FC236}">
                <a16:creationId xmlns:a16="http://schemas.microsoft.com/office/drawing/2014/main" id="{C779333E-178C-4056-8B83-FF097AA7D1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84" b="13817"/>
          <a:stretch/>
        </p:blipFill>
        <p:spPr>
          <a:xfrm>
            <a:off x="0" y="4623602"/>
            <a:ext cx="2275193" cy="118872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2AF760C-9C2D-464E-AB18-9A35CFFC25B7}"/>
              </a:ext>
            </a:extLst>
          </p:cNvPr>
          <p:cNvSpPr>
            <a:spLocks noGrp="1"/>
          </p:cNvSpPr>
          <p:nvPr>
            <p:ph type="sldNum" sz="quarter" idx="12"/>
          </p:nvPr>
        </p:nvSpPr>
        <p:spPr/>
        <p:txBody>
          <a:bodyPr/>
          <a:lstStyle/>
          <a:p>
            <a:fld id="{171FFB52-1D62-4725-BA3E-76C481E353D4}" type="slidenum">
              <a:rPr lang="en-GB" altLang="en-US"/>
              <a:pPr/>
              <a:t>17</a:t>
            </a:fld>
            <a:endParaRPr lang="en-GB" altLang="en-US"/>
          </a:p>
        </p:txBody>
      </p:sp>
      <p:sp>
        <p:nvSpPr>
          <p:cNvPr id="137218" name="Rectangle 2">
            <a:extLst>
              <a:ext uri="{FF2B5EF4-FFF2-40B4-BE49-F238E27FC236}">
                <a16:creationId xmlns:a16="http://schemas.microsoft.com/office/drawing/2014/main" id="{A993FC6B-C47A-4B66-8CA7-15C81FDCEF32}"/>
              </a:ext>
            </a:extLst>
          </p:cNvPr>
          <p:cNvSpPr>
            <a:spLocks noGrp="1" noChangeArrowheads="1"/>
          </p:cNvSpPr>
          <p:nvPr>
            <p:ph type="title"/>
          </p:nvPr>
        </p:nvSpPr>
        <p:spPr/>
        <p:txBody>
          <a:bodyPr>
            <a:normAutofit/>
          </a:bodyPr>
          <a:lstStyle/>
          <a:p>
            <a:r>
              <a:rPr lang="en-US" altLang="en-US" sz="4000" b="1" dirty="0"/>
              <a:t>What is different in Backwards Design/Goal-based?</a:t>
            </a:r>
            <a:endParaRPr lang="en-GB" altLang="en-US" sz="4000" b="1" dirty="0"/>
          </a:p>
        </p:txBody>
      </p:sp>
      <p:sp>
        <p:nvSpPr>
          <p:cNvPr id="137219" name="Rectangle 3">
            <a:extLst>
              <a:ext uri="{FF2B5EF4-FFF2-40B4-BE49-F238E27FC236}">
                <a16:creationId xmlns:a16="http://schemas.microsoft.com/office/drawing/2014/main" id="{2618830F-9E07-4D9B-8D97-27C84D72F220}"/>
              </a:ext>
            </a:extLst>
          </p:cNvPr>
          <p:cNvSpPr>
            <a:spLocks noGrp="1" noChangeArrowheads="1"/>
          </p:cNvSpPr>
          <p:nvPr>
            <p:ph type="body" idx="1"/>
          </p:nvPr>
        </p:nvSpPr>
        <p:spPr/>
        <p:txBody>
          <a:bodyPr/>
          <a:lstStyle/>
          <a:p>
            <a:pPr>
              <a:lnSpc>
                <a:spcPct val="90000"/>
              </a:lnSpc>
            </a:pPr>
            <a:r>
              <a:rPr lang="en-US" altLang="en-US" b="1" dirty="0"/>
              <a:t>	Curriculum alignment &amp; hence coherence</a:t>
            </a:r>
          </a:p>
          <a:p>
            <a:pPr>
              <a:lnSpc>
                <a:spcPct val="90000"/>
              </a:lnSpc>
              <a:buFont typeface="Wingdings" panose="05000000000000000000" pitchFamily="2" charset="2"/>
              <a:buNone/>
            </a:pPr>
            <a:endParaRPr lang="en-US" altLang="en-US" b="1" dirty="0"/>
          </a:p>
          <a:p>
            <a:pPr>
              <a:lnSpc>
                <a:spcPct val="90000"/>
              </a:lnSpc>
            </a:pPr>
            <a:r>
              <a:rPr lang="en-US" altLang="en-US" b="1" dirty="0"/>
              <a:t>	More emphasis on learning than on coverage</a:t>
            </a:r>
          </a:p>
          <a:p>
            <a:pPr>
              <a:lnSpc>
                <a:spcPct val="90000"/>
              </a:lnSpc>
              <a:buFont typeface="Wingdings" panose="05000000000000000000" pitchFamily="2" charset="2"/>
              <a:buNone/>
            </a:pPr>
            <a:endParaRPr lang="en-US" altLang="en-US" b="1" dirty="0"/>
          </a:p>
          <a:p>
            <a:pPr>
              <a:lnSpc>
                <a:spcPct val="90000"/>
              </a:lnSpc>
            </a:pPr>
            <a:r>
              <a:rPr lang="en-US" altLang="en-US" b="1" dirty="0"/>
              <a:t>	Holistic approach, and not knowledge as discrete pieces</a:t>
            </a:r>
          </a:p>
          <a:p>
            <a:pPr>
              <a:lnSpc>
                <a:spcPct val="90000"/>
              </a:lnSpc>
            </a:pPr>
            <a:endParaRPr lang="en-US" altLang="en-US" b="1" dirty="0"/>
          </a:p>
          <a:p>
            <a:pPr>
              <a:lnSpc>
                <a:spcPct val="90000"/>
              </a:lnSpc>
              <a:buFont typeface="Wingdings" panose="05000000000000000000" pitchFamily="2" charset="2"/>
              <a:buNone/>
            </a:pPr>
            <a:r>
              <a:rPr lang="en-US" altLang="en-US" dirty="0"/>
              <a:t>	</a:t>
            </a:r>
            <a:endParaRPr lang="en-GB" altLang="en-US" b="1" dirty="0"/>
          </a:p>
        </p:txBody>
      </p:sp>
      <p:pic>
        <p:nvPicPr>
          <p:cNvPr id="5" name="Picture 4">
            <a:extLst>
              <a:ext uri="{FF2B5EF4-FFF2-40B4-BE49-F238E27FC236}">
                <a16:creationId xmlns:a16="http://schemas.microsoft.com/office/drawing/2014/main" id="{7C5B2A04-884F-4AC7-82F6-7CD40983B5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84" b="13817"/>
          <a:stretch/>
        </p:blipFill>
        <p:spPr>
          <a:xfrm>
            <a:off x="176463" y="4671728"/>
            <a:ext cx="2275193" cy="118872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AE6887A-3475-4FE8-ADA2-4BC542BA0EAA}"/>
              </a:ext>
            </a:extLst>
          </p:cNvPr>
          <p:cNvSpPr>
            <a:spLocks noGrp="1"/>
          </p:cNvSpPr>
          <p:nvPr>
            <p:ph type="sldNum" sz="quarter" idx="12"/>
          </p:nvPr>
        </p:nvSpPr>
        <p:spPr/>
        <p:txBody>
          <a:bodyPr/>
          <a:lstStyle/>
          <a:p>
            <a:fld id="{8256AA64-0526-4557-BD9B-A8E6822C75D3}" type="slidenum">
              <a:rPr lang="en-GB" altLang="en-US"/>
              <a:pPr/>
              <a:t>18</a:t>
            </a:fld>
            <a:endParaRPr lang="en-GB" altLang="en-US"/>
          </a:p>
        </p:txBody>
      </p:sp>
      <p:sp>
        <p:nvSpPr>
          <p:cNvPr id="146434" name="Rectangle 2">
            <a:extLst>
              <a:ext uri="{FF2B5EF4-FFF2-40B4-BE49-F238E27FC236}">
                <a16:creationId xmlns:a16="http://schemas.microsoft.com/office/drawing/2014/main" id="{B8ECD4E2-0A21-4B14-8F68-B6720E0F4303}"/>
              </a:ext>
            </a:extLst>
          </p:cNvPr>
          <p:cNvSpPr>
            <a:spLocks noGrp="1" noChangeArrowheads="1"/>
          </p:cNvSpPr>
          <p:nvPr>
            <p:ph type="title"/>
          </p:nvPr>
        </p:nvSpPr>
        <p:spPr>
          <a:xfrm>
            <a:off x="838200" y="501650"/>
            <a:ext cx="10515600" cy="1325563"/>
          </a:xfrm>
        </p:spPr>
        <p:txBody>
          <a:bodyPr>
            <a:normAutofit/>
          </a:bodyPr>
          <a:lstStyle/>
          <a:p>
            <a:pPr algn="ctr"/>
            <a:r>
              <a:rPr lang="en-US" altLang="en-US" sz="4000" b="1" dirty="0"/>
              <a:t>The Backwards Model in Practice: Two Examples</a:t>
            </a:r>
            <a:endParaRPr lang="en-GB" altLang="en-US" sz="4000" b="1" dirty="0"/>
          </a:p>
        </p:txBody>
      </p:sp>
      <p:sp>
        <p:nvSpPr>
          <p:cNvPr id="146435" name="Rectangle 3">
            <a:extLst>
              <a:ext uri="{FF2B5EF4-FFF2-40B4-BE49-F238E27FC236}">
                <a16:creationId xmlns:a16="http://schemas.microsoft.com/office/drawing/2014/main" id="{2E35297E-2BBC-4871-B3D7-4E934CEEFD84}"/>
              </a:ext>
            </a:extLst>
          </p:cNvPr>
          <p:cNvSpPr>
            <a:spLocks noGrp="1" noChangeArrowheads="1"/>
          </p:cNvSpPr>
          <p:nvPr>
            <p:ph type="body" idx="1"/>
          </p:nvPr>
        </p:nvSpPr>
        <p:spPr>
          <a:xfrm>
            <a:off x="838200" y="2032721"/>
            <a:ext cx="10515600" cy="4351338"/>
          </a:xfrm>
        </p:spPr>
        <p:txBody>
          <a:bodyPr/>
          <a:lstStyle/>
          <a:p>
            <a:pPr marL="514350" indent="-514350">
              <a:lnSpc>
                <a:spcPct val="80000"/>
              </a:lnSpc>
              <a:buFont typeface="Wingdings" panose="05000000000000000000" pitchFamily="2" charset="2"/>
              <a:buAutoNum type="arabicPeriod"/>
            </a:pPr>
            <a:r>
              <a:rPr lang="en-US" altLang="en-US" sz="3600" b="1" dirty="0"/>
              <a:t>Non-textbook example: How I learnt how to drive </a:t>
            </a:r>
          </a:p>
          <a:p>
            <a:pPr marL="514350" indent="-514350">
              <a:lnSpc>
                <a:spcPct val="80000"/>
              </a:lnSpc>
              <a:buFont typeface="Wingdings" panose="05000000000000000000" pitchFamily="2" charset="2"/>
              <a:buAutoNum type="arabicPeriod"/>
            </a:pPr>
            <a:r>
              <a:rPr lang="en-US" altLang="en-US" sz="3600" b="1" dirty="0"/>
              <a:t>Learning collaboration: Example from </a:t>
            </a:r>
            <a:r>
              <a:rPr lang="en-US" altLang="en-US" sz="3600" b="1" dirty="0" err="1"/>
              <a:t>ALiVE</a:t>
            </a:r>
            <a:r>
              <a:rPr lang="en-US" altLang="en-US" sz="3600" b="1"/>
              <a:t>*</a:t>
            </a:r>
            <a:endParaRPr lang="en-US" altLang="en-US" sz="3600" b="1" dirty="0"/>
          </a:p>
          <a:p>
            <a:pPr marL="0" indent="0" algn="ctr">
              <a:lnSpc>
                <a:spcPct val="80000"/>
              </a:lnSpc>
              <a:buNone/>
            </a:pPr>
            <a:endParaRPr lang="en-GB" altLang="en-US" dirty="0"/>
          </a:p>
        </p:txBody>
      </p:sp>
      <p:pic>
        <p:nvPicPr>
          <p:cNvPr id="5" name="Picture 4">
            <a:extLst>
              <a:ext uri="{FF2B5EF4-FFF2-40B4-BE49-F238E27FC236}">
                <a16:creationId xmlns:a16="http://schemas.microsoft.com/office/drawing/2014/main" id="{9946A44C-1D88-4010-AB02-E04EC181FC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84" b="13817"/>
          <a:stretch/>
        </p:blipFill>
        <p:spPr>
          <a:xfrm>
            <a:off x="332874" y="4382971"/>
            <a:ext cx="2275193" cy="118872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83" r="1" b="7760"/>
          <a:stretch/>
        </p:blipFill>
        <p:spPr>
          <a:xfrm>
            <a:off x="71120" y="-1191685"/>
            <a:ext cx="12120880" cy="7684560"/>
          </a:xfrm>
        </p:spPr>
      </p:pic>
      <p:sp>
        <p:nvSpPr>
          <p:cNvPr id="3" name="Title 2"/>
          <p:cNvSpPr>
            <a:spLocks noGrp="1"/>
          </p:cNvSpPr>
          <p:nvPr>
            <p:ph type="title"/>
          </p:nvPr>
        </p:nvSpPr>
        <p:spPr>
          <a:xfrm>
            <a:off x="1111155" y="365125"/>
            <a:ext cx="10515600" cy="1325563"/>
          </a:xfrm>
        </p:spPr>
        <p:txBody>
          <a:bodyPr>
            <a:normAutofit/>
          </a:bodyPr>
          <a:lstStyle/>
          <a:p>
            <a:r>
              <a:rPr lang="en-US" sz="5400" b="1" i="1" dirty="0">
                <a:solidFill>
                  <a:schemeClr val="accent5">
                    <a:lumMod val="75000"/>
                  </a:schemeClr>
                </a:solidFill>
              </a:rPr>
              <a:t>Thank you!</a:t>
            </a:r>
          </a:p>
        </p:txBody>
      </p:sp>
      <p:sp>
        <p:nvSpPr>
          <p:cNvPr id="5" name="TextBox 15"/>
          <p:cNvSpPr txBox="1">
            <a:spLocks noChangeArrowheads="1"/>
          </p:cNvSpPr>
          <p:nvPr/>
        </p:nvSpPr>
        <p:spPr bwMode="auto">
          <a:xfrm>
            <a:off x="7466652" y="2650595"/>
            <a:ext cx="3259547" cy="331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nl-NL" altLang="en-US" sz="4000" dirty="0"/>
              <a:t>Contact Us!</a:t>
            </a:r>
            <a:br>
              <a:rPr lang="nl-NL" altLang="en-US" sz="3400" dirty="0"/>
            </a:br>
            <a:r>
              <a:rPr lang="nl-NL" altLang="en-US" sz="1800" dirty="0"/>
              <a:t>Uwezo Uganda, </a:t>
            </a:r>
          </a:p>
          <a:p>
            <a:pPr>
              <a:buNone/>
            </a:pPr>
            <a:r>
              <a:rPr lang="en-US" sz="1800" dirty="0"/>
              <a:t>Corner House, Suite B1</a:t>
            </a:r>
          </a:p>
          <a:p>
            <a:pPr>
              <a:buNone/>
            </a:pPr>
            <a:r>
              <a:rPr lang="en-US" sz="1800" dirty="0"/>
              <a:t>Plot 436/437, </a:t>
            </a:r>
            <a:r>
              <a:rPr lang="en-US" sz="1800" dirty="0" err="1"/>
              <a:t>Mawanda</a:t>
            </a:r>
            <a:r>
              <a:rPr lang="en-US" sz="1800" dirty="0"/>
              <a:t> Road</a:t>
            </a:r>
          </a:p>
          <a:p>
            <a:pPr>
              <a:buNone/>
            </a:pPr>
            <a:r>
              <a:rPr lang="en-US" sz="1800" dirty="0" err="1"/>
              <a:t>Kamwokya</a:t>
            </a:r>
            <a:r>
              <a:rPr lang="en-US" sz="1800" dirty="0"/>
              <a:t>, Kampala</a:t>
            </a:r>
          </a:p>
          <a:p>
            <a:pPr>
              <a:buNone/>
            </a:pPr>
            <a:r>
              <a:rPr lang="en-US" sz="1800" dirty="0"/>
              <a:t>P.O Box 33275, Kampala, Uganda</a:t>
            </a:r>
          </a:p>
          <a:p>
            <a:pPr>
              <a:buNone/>
            </a:pPr>
            <a:r>
              <a:rPr lang="en-US" sz="1800" dirty="0"/>
              <a:t>Tel: +256-393-193-441</a:t>
            </a:r>
          </a:p>
          <a:p>
            <a:pPr>
              <a:buNone/>
            </a:pPr>
            <a:r>
              <a:rPr lang="en-US" sz="1800" dirty="0"/>
              <a:t>E-mail: info@uwezouganda.org</a:t>
            </a:r>
          </a:p>
          <a:p>
            <a:pPr>
              <a:buNone/>
            </a:pPr>
            <a:r>
              <a:rPr lang="en-US" sz="1800" dirty="0"/>
              <a:t>https://uwezouganda.org/</a:t>
            </a:r>
          </a:p>
        </p:txBody>
      </p:sp>
    </p:spTree>
    <p:extLst>
      <p:ext uri="{BB962C8B-B14F-4D97-AF65-F5344CB8AC3E}">
        <p14:creationId xmlns:p14="http://schemas.microsoft.com/office/powerpoint/2010/main" val="505654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484" b="13817"/>
          <a:stretch/>
        </p:blipFill>
        <p:spPr>
          <a:xfrm>
            <a:off x="506792" y="5369560"/>
            <a:ext cx="2275193" cy="1188720"/>
          </a:xfrm>
          <a:prstGeom prst="rect">
            <a:avLst/>
          </a:prstGeom>
        </p:spPr>
      </p:pic>
      <p:sp>
        <p:nvSpPr>
          <p:cNvPr id="7" name="Content Placeholder 2">
            <a:extLst>
              <a:ext uri="{FF2B5EF4-FFF2-40B4-BE49-F238E27FC236}">
                <a16:creationId xmlns:a16="http://schemas.microsoft.com/office/drawing/2014/main" id="{6DD37F24-FFC9-43AF-A18A-88B2D62F0CD0}"/>
              </a:ext>
            </a:extLst>
          </p:cNvPr>
          <p:cNvSpPr txBox="1">
            <a:spLocks/>
          </p:cNvSpPr>
          <p:nvPr/>
        </p:nvSpPr>
        <p:spPr>
          <a:xfrm>
            <a:off x="1378424" y="852835"/>
            <a:ext cx="10447816" cy="46634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lnSpc>
                <a:spcPct val="100000"/>
              </a:lnSpc>
              <a:spcBef>
                <a:spcPts val="0"/>
              </a:spcBef>
              <a:defRPr/>
            </a:pPr>
            <a:endParaRPr lang="en-GB" sz="3500" dirty="0">
              <a:latin typeface="Calibri" panose="020F0502020204030204"/>
            </a:endParaRPr>
          </a:p>
          <a:p>
            <a:pPr algn="l">
              <a:lnSpc>
                <a:spcPct val="100000"/>
              </a:lnSpc>
              <a:spcBef>
                <a:spcPts val="0"/>
              </a:spcBef>
              <a:defRPr/>
            </a:pPr>
            <a:r>
              <a:rPr lang="en-GB" sz="4400" dirty="0"/>
              <a:t>The central concept is </a:t>
            </a:r>
            <a:r>
              <a:rPr lang="en-GB" sz="4400" b="1" dirty="0">
                <a:solidFill>
                  <a:srgbClr val="FF0000"/>
                </a:solidFill>
              </a:rPr>
              <a:t>‘holistic learning’ </a:t>
            </a:r>
            <a:r>
              <a:rPr lang="en-GB" sz="4400" dirty="0"/>
              <a:t>or what some practitioners call </a:t>
            </a:r>
            <a:r>
              <a:rPr lang="en-GB" sz="4400" b="1" dirty="0">
                <a:solidFill>
                  <a:srgbClr val="FF0000"/>
                </a:solidFill>
              </a:rPr>
              <a:t>‘Whole-Child Development’ </a:t>
            </a:r>
            <a:r>
              <a:rPr lang="en-GB" sz="4400" dirty="0"/>
              <a:t>(WCD)*</a:t>
            </a:r>
          </a:p>
          <a:p>
            <a:pPr algn="l">
              <a:lnSpc>
                <a:spcPct val="100000"/>
              </a:lnSpc>
              <a:spcBef>
                <a:spcPts val="0"/>
              </a:spcBef>
              <a:defRPr/>
            </a:pPr>
            <a:endParaRPr lang="en-GB" sz="4400" dirty="0"/>
          </a:p>
          <a:p>
            <a:pPr marR="0" lvl="0" algn="l" defTabSz="914400" rtl="0" eaLnBrk="1" fontAlgn="auto" latinLnBrk="0" hangingPunct="1">
              <a:lnSpc>
                <a:spcPct val="100000"/>
              </a:lnSpc>
              <a:spcBef>
                <a:spcPts val="0"/>
              </a:spcBef>
              <a:spcAft>
                <a:spcPts val="0"/>
              </a:spcAft>
              <a:buClrTx/>
              <a:buSzTx/>
              <a:tabLst/>
              <a:defRPr/>
            </a:pPr>
            <a:endParaRPr kumimoji="0" lang="en-GB" sz="41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457200" indent="-457200" algn="l">
              <a:buFont typeface="Arial" panose="020B0604020202020204" pitchFamily="34" charset="0"/>
              <a:buChar char="•"/>
            </a:pPr>
            <a:endParaRPr lang="en-GB" sz="1600" dirty="0">
              <a:solidFill>
                <a:srgbClr val="00B050"/>
              </a:solidFill>
              <a:latin typeface="Calibri" panose="020F0502020204030204"/>
            </a:endParaRPr>
          </a:p>
          <a:p>
            <a:pPr marL="457200" indent="-457200" algn="l">
              <a:buFont typeface="Arial" panose="020B0604020202020204" pitchFamily="34" charset="0"/>
              <a:buChar char="•"/>
            </a:pPr>
            <a:endParaRPr lang="en-GB" sz="1600" dirty="0">
              <a:solidFill>
                <a:srgbClr val="00B050"/>
              </a:solidFill>
              <a:latin typeface="Calibri" panose="020F0502020204030204"/>
            </a:endParaRPr>
          </a:p>
          <a:p>
            <a:pPr marL="457200" indent="-457200" algn="l">
              <a:buFont typeface="Arial" panose="020B0604020202020204" pitchFamily="34" charset="0"/>
              <a:buChar char="•"/>
            </a:pPr>
            <a:endParaRPr lang="en-GB" sz="2000" dirty="0">
              <a:solidFill>
                <a:srgbClr val="00B050"/>
              </a:solidFill>
              <a:latin typeface="Calibri" panose="020F0502020204030204"/>
            </a:endParaRPr>
          </a:p>
          <a:p>
            <a:pPr marL="457200" indent="-457200" algn="l">
              <a:buFont typeface="Arial" panose="020B0604020202020204" pitchFamily="34" charset="0"/>
              <a:buChar char="•"/>
            </a:pPr>
            <a:endParaRPr lang="en-GB" sz="2800" baseline="30000" dirty="0"/>
          </a:p>
          <a:p>
            <a:pPr marL="457200" indent="-457200" algn="l">
              <a:buFont typeface="Arial" panose="020B0604020202020204" pitchFamily="34" charset="0"/>
              <a:buChar char="•"/>
            </a:pPr>
            <a:endParaRPr lang="en-GB" sz="2800" dirty="0"/>
          </a:p>
          <a:p>
            <a:pPr marL="457200" indent="-457200" algn="l">
              <a:buFont typeface="Arial" panose="020B0604020202020204" pitchFamily="34" charset="0"/>
              <a:buChar char="•"/>
            </a:pPr>
            <a:endParaRPr lang="en-GB" sz="2800" dirty="0"/>
          </a:p>
          <a:p>
            <a:endParaRPr lang="en-GB" dirty="0"/>
          </a:p>
          <a:p>
            <a:endParaRPr lang="en-GB" dirty="0"/>
          </a:p>
          <a:p>
            <a:endParaRPr lang="en-GB" dirty="0"/>
          </a:p>
        </p:txBody>
      </p:sp>
    </p:spTree>
    <p:extLst>
      <p:ext uri="{BB962C8B-B14F-4D97-AF65-F5344CB8AC3E}">
        <p14:creationId xmlns:p14="http://schemas.microsoft.com/office/powerpoint/2010/main" val="3927082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484" b="13817"/>
          <a:stretch/>
        </p:blipFill>
        <p:spPr>
          <a:xfrm>
            <a:off x="506792" y="5369560"/>
            <a:ext cx="2275193" cy="1188720"/>
          </a:xfrm>
          <a:prstGeom prst="rect">
            <a:avLst/>
          </a:prstGeom>
        </p:spPr>
      </p:pic>
      <p:sp>
        <p:nvSpPr>
          <p:cNvPr id="6" name="Title 1">
            <a:extLst>
              <a:ext uri="{FF2B5EF4-FFF2-40B4-BE49-F238E27FC236}">
                <a16:creationId xmlns:a16="http://schemas.microsoft.com/office/drawing/2014/main" id="{4DF2FD39-A14E-4D4A-8C99-36D482AF1212}"/>
              </a:ext>
            </a:extLst>
          </p:cNvPr>
          <p:cNvSpPr txBox="1">
            <a:spLocks/>
          </p:cNvSpPr>
          <p:nvPr/>
        </p:nvSpPr>
        <p:spPr>
          <a:xfrm>
            <a:off x="284480" y="-15239"/>
            <a:ext cx="10835640" cy="9398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b="1" dirty="0">
                <a:solidFill>
                  <a:schemeClr val="accent1">
                    <a:lumMod val="75000"/>
                  </a:schemeClr>
                </a:solidFill>
                <a:latin typeface="Calibri" panose="020F0502020204030204" pitchFamily="34" charset="0"/>
                <a:cs typeface="Calibri" panose="020F0502020204030204" pitchFamily="34" charset="0"/>
              </a:rPr>
              <a:t>What is holistic learning?</a:t>
            </a:r>
          </a:p>
        </p:txBody>
      </p:sp>
      <p:sp>
        <p:nvSpPr>
          <p:cNvPr id="7" name="Content Placeholder 2">
            <a:extLst>
              <a:ext uri="{FF2B5EF4-FFF2-40B4-BE49-F238E27FC236}">
                <a16:creationId xmlns:a16="http://schemas.microsoft.com/office/drawing/2014/main" id="{6DD37F24-FFC9-43AF-A18A-88B2D62F0CD0}"/>
              </a:ext>
            </a:extLst>
          </p:cNvPr>
          <p:cNvSpPr txBox="1">
            <a:spLocks/>
          </p:cNvSpPr>
          <p:nvPr/>
        </p:nvSpPr>
        <p:spPr>
          <a:xfrm>
            <a:off x="1105468" y="1071200"/>
            <a:ext cx="10720771" cy="46634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lnSpc>
                <a:spcPct val="100000"/>
              </a:lnSpc>
              <a:spcBef>
                <a:spcPts val="0"/>
              </a:spcBef>
              <a:buFont typeface="Arial" panose="020B0604020202020204" pitchFamily="34" charset="0"/>
              <a:buChar char="•"/>
              <a:defRPr/>
            </a:pPr>
            <a:r>
              <a:rPr lang="en-GB" sz="4400" dirty="0"/>
              <a:t> ‘Holistic learning’ = processes of learning that involve the </a:t>
            </a:r>
            <a:r>
              <a:rPr lang="en-GB" sz="4400" b="1" dirty="0">
                <a:solidFill>
                  <a:srgbClr val="FF0000"/>
                </a:solidFill>
              </a:rPr>
              <a:t>‘whole person’</a:t>
            </a:r>
            <a:r>
              <a:rPr lang="en-GB" sz="4400" dirty="0"/>
              <a:t>*.</a:t>
            </a:r>
          </a:p>
          <a:p>
            <a:pPr algn="l">
              <a:lnSpc>
                <a:spcPct val="100000"/>
              </a:lnSpc>
              <a:spcBef>
                <a:spcPts val="0"/>
              </a:spcBef>
              <a:defRPr/>
            </a:pPr>
            <a:endParaRPr lang="en-GB" sz="4400" dirty="0"/>
          </a:p>
          <a:p>
            <a:pPr marL="571500" indent="-571500" algn="l">
              <a:lnSpc>
                <a:spcPct val="100000"/>
              </a:lnSpc>
              <a:spcBef>
                <a:spcPts val="0"/>
              </a:spcBef>
              <a:buFont typeface="Arial" panose="020B0604020202020204" pitchFamily="34" charset="0"/>
              <a:buChar char="•"/>
              <a:defRPr/>
            </a:pPr>
            <a:r>
              <a:rPr lang="en-GB" sz="4400" dirty="0"/>
              <a:t>It cuts across the </a:t>
            </a:r>
            <a:r>
              <a:rPr lang="en-GB" sz="4400" b="1" dirty="0"/>
              <a:t>three</a:t>
            </a:r>
            <a:r>
              <a:rPr lang="en-GB" sz="4400" dirty="0"/>
              <a:t> domains of </a:t>
            </a:r>
            <a:r>
              <a:rPr lang="en-GB" sz="4400" b="1" dirty="0"/>
              <a:t>Bloom’s</a:t>
            </a:r>
            <a:r>
              <a:rPr lang="en-GB" sz="4400" b="1" dirty="0">
                <a:solidFill>
                  <a:srgbClr val="FF0000"/>
                </a:solidFill>
              </a:rPr>
              <a:t> taxonomy </a:t>
            </a:r>
            <a:r>
              <a:rPr lang="en-GB" sz="4400" dirty="0"/>
              <a:t>of</a:t>
            </a:r>
            <a:r>
              <a:rPr lang="en-GB" sz="4400" b="1" dirty="0"/>
              <a:t> </a:t>
            </a:r>
            <a:r>
              <a:rPr lang="en-GB" sz="4400" dirty="0"/>
              <a:t>learning</a:t>
            </a:r>
            <a:r>
              <a:rPr lang="en-GB" sz="4400" b="1" dirty="0"/>
              <a:t>. </a:t>
            </a:r>
            <a:endParaRPr kumimoji="0" lang="en-GB" sz="41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457200" indent="-457200" algn="l">
              <a:buFont typeface="Arial" panose="020B0604020202020204" pitchFamily="34" charset="0"/>
              <a:buChar char="•"/>
            </a:pPr>
            <a:endParaRPr lang="en-GB" sz="1600" dirty="0">
              <a:solidFill>
                <a:srgbClr val="00B050"/>
              </a:solidFill>
              <a:latin typeface="Calibri" panose="020F0502020204030204"/>
            </a:endParaRPr>
          </a:p>
          <a:p>
            <a:pPr marL="457200" indent="-457200" algn="l">
              <a:buFont typeface="Arial" panose="020B0604020202020204" pitchFamily="34" charset="0"/>
              <a:buChar char="•"/>
            </a:pPr>
            <a:endParaRPr lang="en-GB" sz="1600" dirty="0">
              <a:solidFill>
                <a:srgbClr val="00B050"/>
              </a:solidFill>
              <a:latin typeface="Calibri" panose="020F0502020204030204"/>
            </a:endParaRPr>
          </a:p>
          <a:p>
            <a:pPr marL="457200" indent="-457200" algn="l">
              <a:buFont typeface="Arial" panose="020B0604020202020204" pitchFamily="34" charset="0"/>
              <a:buChar char="•"/>
            </a:pPr>
            <a:endParaRPr lang="en-GB" sz="2000" dirty="0">
              <a:solidFill>
                <a:srgbClr val="00B050"/>
              </a:solidFill>
              <a:latin typeface="Calibri" panose="020F0502020204030204"/>
            </a:endParaRPr>
          </a:p>
          <a:p>
            <a:pPr marL="457200" indent="-457200" algn="l">
              <a:buFont typeface="Arial" panose="020B0604020202020204" pitchFamily="34" charset="0"/>
              <a:buChar char="•"/>
            </a:pPr>
            <a:endParaRPr lang="en-GB" sz="2800" baseline="30000" dirty="0"/>
          </a:p>
          <a:p>
            <a:pPr marL="457200" indent="-457200" algn="l">
              <a:buFont typeface="Arial" panose="020B0604020202020204" pitchFamily="34" charset="0"/>
              <a:buChar char="•"/>
            </a:pPr>
            <a:endParaRPr lang="en-GB" sz="2800" dirty="0"/>
          </a:p>
          <a:p>
            <a:pPr marL="457200" indent="-457200" algn="l">
              <a:buFont typeface="Arial" panose="020B0604020202020204" pitchFamily="34" charset="0"/>
              <a:buChar char="•"/>
            </a:pPr>
            <a:endParaRPr lang="en-GB" sz="2800" dirty="0"/>
          </a:p>
          <a:p>
            <a:endParaRPr lang="en-GB" dirty="0"/>
          </a:p>
          <a:p>
            <a:endParaRPr lang="en-GB" dirty="0"/>
          </a:p>
          <a:p>
            <a:endParaRPr lang="en-GB" dirty="0"/>
          </a:p>
        </p:txBody>
      </p:sp>
    </p:spTree>
    <p:extLst>
      <p:ext uri="{BB962C8B-B14F-4D97-AF65-F5344CB8AC3E}">
        <p14:creationId xmlns:p14="http://schemas.microsoft.com/office/powerpoint/2010/main" val="4251204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41C79-ACE6-4D97-A64D-BC69DF0696A9}"/>
              </a:ext>
            </a:extLst>
          </p:cNvPr>
          <p:cNvSpPr>
            <a:spLocks noGrp="1"/>
          </p:cNvSpPr>
          <p:nvPr>
            <p:ph type="title"/>
          </p:nvPr>
        </p:nvSpPr>
        <p:spPr>
          <a:xfrm>
            <a:off x="838200" y="349885"/>
            <a:ext cx="3139440" cy="1325563"/>
          </a:xfrm>
        </p:spPr>
        <p:txBody>
          <a:bodyPr>
            <a:normAutofit fontScale="90000"/>
          </a:bodyPr>
          <a:lstStyle/>
          <a:p>
            <a:r>
              <a:rPr lang="en-US" sz="3200" dirty="0"/>
              <a:t>Taxonomy = Classification e.g. beverages</a:t>
            </a:r>
          </a:p>
        </p:txBody>
      </p:sp>
      <p:sp>
        <p:nvSpPr>
          <p:cNvPr id="3" name="Content Placeholder 2">
            <a:extLst>
              <a:ext uri="{FF2B5EF4-FFF2-40B4-BE49-F238E27FC236}">
                <a16:creationId xmlns:a16="http://schemas.microsoft.com/office/drawing/2014/main" id="{3D63D64C-FA34-4516-9736-9DBB710B7EE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D8FCA16-7B33-4476-B985-9D46EC168CB8}"/>
              </a:ext>
            </a:extLst>
          </p:cNvPr>
          <p:cNvPicPr>
            <a:picLocks noChangeAspect="1"/>
          </p:cNvPicPr>
          <p:nvPr/>
        </p:nvPicPr>
        <p:blipFill>
          <a:blip r:embed="rId3"/>
          <a:stretch>
            <a:fillRect/>
          </a:stretch>
        </p:blipFill>
        <p:spPr>
          <a:xfrm>
            <a:off x="838200" y="349885"/>
            <a:ext cx="10576560" cy="6158230"/>
          </a:xfrm>
          <a:prstGeom prst="rect">
            <a:avLst/>
          </a:prstGeom>
        </p:spPr>
      </p:pic>
      <p:sp>
        <p:nvSpPr>
          <p:cNvPr id="5" name="Title 1">
            <a:extLst>
              <a:ext uri="{FF2B5EF4-FFF2-40B4-BE49-F238E27FC236}">
                <a16:creationId xmlns:a16="http://schemas.microsoft.com/office/drawing/2014/main" id="{7C4FBD7B-945C-44F3-B39E-1DA7C2962B38}"/>
              </a:ext>
            </a:extLst>
          </p:cNvPr>
          <p:cNvSpPr txBox="1">
            <a:spLocks/>
          </p:cNvSpPr>
          <p:nvPr/>
        </p:nvSpPr>
        <p:spPr>
          <a:xfrm>
            <a:off x="990600" y="502285"/>
            <a:ext cx="3139440" cy="132556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*Taxonomy</a:t>
            </a:r>
            <a:r>
              <a:rPr lang="en-US" sz="3200" dirty="0"/>
              <a:t> </a:t>
            </a:r>
            <a:r>
              <a:rPr lang="en-US" sz="3200" b="1" dirty="0"/>
              <a:t>=</a:t>
            </a:r>
            <a:r>
              <a:rPr lang="en-US" sz="3200" dirty="0"/>
              <a:t> </a:t>
            </a:r>
            <a:r>
              <a:rPr lang="en-US" sz="3200" b="1" dirty="0"/>
              <a:t>Classification</a:t>
            </a:r>
            <a:r>
              <a:rPr lang="en-US" sz="3200" dirty="0"/>
              <a:t> e.g. classification of  beverages</a:t>
            </a:r>
          </a:p>
        </p:txBody>
      </p:sp>
    </p:spTree>
    <p:extLst>
      <p:ext uri="{BB962C8B-B14F-4D97-AF65-F5344CB8AC3E}">
        <p14:creationId xmlns:p14="http://schemas.microsoft.com/office/powerpoint/2010/main" val="2916512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98E0C-77F2-4692-B153-715C1F235464}"/>
              </a:ext>
            </a:extLst>
          </p:cNvPr>
          <p:cNvSpPr>
            <a:spLocks noGrp="1"/>
          </p:cNvSpPr>
          <p:nvPr>
            <p:ph type="title"/>
          </p:nvPr>
        </p:nvSpPr>
        <p:spPr>
          <a:xfrm>
            <a:off x="289559" y="1766807"/>
            <a:ext cx="3243350" cy="1418353"/>
          </a:xfrm>
        </p:spPr>
        <p:txBody>
          <a:bodyPr>
            <a:normAutofit/>
          </a:bodyPr>
          <a:lstStyle/>
          <a:p>
            <a:r>
              <a:rPr lang="en-US" sz="3200" b="1" dirty="0"/>
              <a:t>Bloom’s Taxonomy*</a:t>
            </a:r>
          </a:p>
        </p:txBody>
      </p:sp>
      <p:pic>
        <p:nvPicPr>
          <p:cNvPr id="5" name="Picture 4">
            <a:extLst>
              <a:ext uri="{FF2B5EF4-FFF2-40B4-BE49-F238E27FC236}">
                <a16:creationId xmlns:a16="http://schemas.microsoft.com/office/drawing/2014/main" id="{0085E91B-E814-4491-9357-0A19D0AFACBA}"/>
              </a:ext>
            </a:extLst>
          </p:cNvPr>
          <p:cNvPicPr>
            <a:picLocks noChangeAspect="1"/>
          </p:cNvPicPr>
          <p:nvPr/>
        </p:nvPicPr>
        <p:blipFill>
          <a:blip r:embed="rId3"/>
          <a:stretch>
            <a:fillRect/>
          </a:stretch>
        </p:blipFill>
        <p:spPr>
          <a:xfrm>
            <a:off x="2261718" y="452351"/>
            <a:ext cx="9473081" cy="5897880"/>
          </a:xfrm>
          <a:prstGeom prst="rect">
            <a:avLst/>
          </a:prstGeom>
        </p:spPr>
      </p:pic>
    </p:spTree>
    <p:extLst>
      <p:ext uri="{BB962C8B-B14F-4D97-AF65-F5344CB8AC3E}">
        <p14:creationId xmlns:p14="http://schemas.microsoft.com/office/powerpoint/2010/main" val="2239859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484" b="13817"/>
          <a:stretch/>
        </p:blipFill>
        <p:spPr>
          <a:xfrm>
            <a:off x="506792" y="5369560"/>
            <a:ext cx="2275193" cy="1188720"/>
          </a:xfrm>
          <a:prstGeom prst="rect">
            <a:avLst/>
          </a:prstGeom>
        </p:spPr>
      </p:pic>
      <p:sp>
        <p:nvSpPr>
          <p:cNvPr id="6" name="Title 1">
            <a:extLst>
              <a:ext uri="{FF2B5EF4-FFF2-40B4-BE49-F238E27FC236}">
                <a16:creationId xmlns:a16="http://schemas.microsoft.com/office/drawing/2014/main" id="{4DF2FD39-A14E-4D4A-8C99-36D482AF1212}"/>
              </a:ext>
            </a:extLst>
          </p:cNvPr>
          <p:cNvSpPr txBox="1">
            <a:spLocks/>
          </p:cNvSpPr>
          <p:nvPr/>
        </p:nvSpPr>
        <p:spPr>
          <a:xfrm>
            <a:off x="389823" y="299720"/>
            <a:ext cx="10835640" cy="939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accent1">
                    <a:lumMod val="75000"/>
                  </a:schemeClr>
                </a:solidFill>
                <a:latin typeface="Calibri" panose="020F0502020204030204" pitchFamily="34" charset="0"/>
                <a:cs typeface="Calibri" panose="020F0502020204030204" pitchFamily="34" charset="0"/>
              </a:rPr>
              <a:t>Whole-Child Development (WCD)</a:t>
            </a:r>
          </a:p>
        </p:txBody>
      </p:sp>
      <p:sp>
        <p:nvSpPr>
          <p:cNvPr id="7" name="Content Placeholder 2">
            <a:extLst>
              <a:ext uri="{FF2B5EF4-FFF2-40B4-BE49-F238E27FC236}">
                <a16:creationId xmlns:a16="http://schemas.microsoft.com/office/drawing/2014/main" id="{6DD37F24-FFC9-43AF-A18A-88B2D62F0CD0}"/>
              </a:ext>
            </a:extLst>
          </p:cNvPr>
          <p:cNvSpPr txBox="1">
            <a:spLocks/>
          </p:cNvSpPr>
          <p:nvPr/>
        </p:nvSpPr>
        <p:spPr>
          <a:xfrm>
            <a:off x="1160060" y="1626669"/>
            <a:ext cx="10666180" cy="46634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4000" dirty="0"/>
              <a:t>Aims to </a:t>
            </a:r>
            <a:r>
              <a:rPr lang="en-US" sz="4000" b="1" dirty="0">
                <a:solidFill>
                  <a:srgbClr val="FF0000"/>
                </a:solidFill>
              </a:rPr>
              <a:t>develop the whole child*</a:t>
            </a:r>
          </a:p>
          <a:p>
            <a:pPr algn="l"/>
            <a:endParaRPr lang="en-US" sz="2000" dirty="0"/>
          </a:p>
          <a:p>
            <a:pPr marL="571500" indent="-571500" algn="l">
              <a:buFont typeface="Arial" panose="020B0604020202020204" pitchFamily="34" charset="0"/>
              <a:buChar char="•"/>
            </a:pPr>
            <a:r>
              <a:rPr lang="en-US" sz="4000" dirty="0" err="1"/>
              <a:t>Recognises</a:t>
            </a:r>
            <a:r>
              <a:rPr lang="en-US" sz="4000" dirty="0"/>
              <a:t> that all children require a range of knowledge, skills, experiences, and core values*</a:t>
            </a:r>
            <a:endParaRPr lang="en-GB" sz="1600" dirty="0">
              <a:solidFill>
                <a:srgbClr val="00B050"/>
              </a:solidFill>
              <a:latin typeface="Calibri" panose="020F0502020204030204"/>
            </a:endParaRPr>
          </a:p>
          <a:p>
            <a:pPr algn="l"/>
            <a:endParaRPr lang="en-GB" sz="2000" dirty="0">
              <a:solidFill>
                <a:srgbClr val="00B050"/>
              </a:solidFill>
              <a:latin typeface="Calibri" panose="020F0502020204030204"/>
            </a:endParaRPr>
          </a:p>
          <a:p>
            <a:r>
              <a:rPr lang="en-GB" sz="2800" baseline="30000" dirty="0"/>
              <a:t>(Porticus and ACER, 2022: “Measuring what matters: Insights on the value of whole child development)</a:t>
            </a:r>
            <a:endParaRPr lang="en-US" dirty="0"/>
          </a:p>
          <a:p>
            <a:pPr marL="457200" indent="-457200" algn="l">
              <a:buFont typeface="Arial" panose="020B0604020202020204" pitchFamily="34" charset="0"/>
              <a:buChar char="•"/>
            </a:pPr>
            <a:endParaRPr lang="en-GB" sz="2800" dirty="0"/>
          </a:p>
          <a:p>
            <a:pPr marL="457200" indent="-457200" algn="l">
              <a:buFont typeface="Arial" panose="020B0604020202020204" pitchFamily="34" charset="0"/>
              <a:buChar char="•"/>
            </a:pPr>
            <a:endParaRPr lang="en-GB" sz="2800" dirty="0"/>
          </a:p>
          <a:p>
            <a:endParaRPr lang="en-GB" dirty="0"/>
          </a:p>
          <a:p>
            <a:endParaRPr lang="en-GB" dirty="0"/>
          </a:p>
          <a:p>
            <a:endParaRPr lang="en-GB" dirty="0"/>
          </a:p>
        </p:txBody>
      </p:sp>
    </p:spTree>
    <p:extLst>
      <p:ext uri="{BB962C8B-B14F-4D97-AF65-F5344CB8AC3E}">
        <p14:creationId xmlns:p14="http://schemas.microsoft.com/office/powerpoint/2010/main" val="4185370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484" b="13817"/>
          <a:stretch/>
        </p:blipFill>
        <p:spPr>
          <a:xfrm>
            <a:off x="506792" y="5369560"/>
            <a:ext cx="2275193" cy="1188720"/>
          </a:xfrm>
          <a:prstGeom prst="rect">
            <a:avLst/>
          </a:prstGeom>
        </p:spPr>
      </p:pic>
      <p:sp>
        <p:nvSpPr>
          <p:cNvPr id="6" name="Title 1">
            <a:extLst>
              <a:ext uri="{FF2B5EF4-FFF2-40B4-BE49-F238E27FC236}">
                <a16:creationId xmlns:a16="http://schemas.microsoft.com/office/drawing/2014/main" id="{4DF2FD39-A14E-4D4A-8C99-36D482AF1212}"/>
              </a:ext>
            </a:extLst>
          </p:cNvPr>
          <p:cNvSpPr txBox="1">
            <a:spLocks/>
          </p:cNvSpPr>
          <p:nvPr/>
        </p:nvSpPr>
        <p:spPr>
          <a:xfrm>
            <a:off x="506792" y="1957941"/>
            <a:ext cx="10835640" cy="9398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accent1">
                    <a:lumMod val="75000"/>
                  </a:schemeClr>
                </a:solidFill>
              </a:rPr>
              <a:t>Which models of curriculum design, development and implementation would best facilitate </a:t>
            </a:r>
            <a:r>
              <a:rPr lang="en-US" sz="4000" b="1" dirty="0">
                <a:solidFill>
                  <a:srgbClr val="FF0000"/>
                </a:solidFill>
              </a:rPr>
              <a:t>holistic</a:t>
            </a:r>
            <a:r>
              <a:rPr lang="en-US" sz="4000" dirty="0">
                <a:solidFill>
                  <a:srgbClr val="FF0000"/>
                </a:solidFill>
              </a:rPr>
              <a:t> </a:t>
            </a:r>
            <a:r>
              <a:rPr lang="en-US" sz="4000" b="1" dirty="0">
                <a:solidFill>
                  <a:srgbClr val="FF0000"/>
                </a:solidFill>
              </a:rPr>
              <a:t>learning/WCD?</a:t>
            </a:r>
            <a:endParaRPr lang="en-GB" sz="4000" dirty="0">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8289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484" b="13817"/>
          <a:stretch/>
        </p:blipFill>
        <p:spPr>
          <a:xfrm>
            <a:off x="506792" y="5369560"/>
            <a:ext cx="2275193" cy="1188720"/>
          </a:xfrm>
          <a:prstGeom prst="rect">
            <a:avLst/>
          </a:prstGeom>
        </p:spPr>
      </p:pic>
      <p:sp>
        <p:nvSpPr>
          <p:cNvPr id="6" name="Title 1">
            <a:extLst>
              <a:ext uri="{FF2B5EF4-FFF2-40B4-BE49-F238E27FC236}">
                <a16:creationId xmlns:a16="http://schemas.microsoft.com/office/drawing/2014/main" id="{4DF2FD39-A14E-4D4A-8C99-36D482AF1212}"/>
              </a:ext>
            </a:extLst>
          </p:cNvPr>
          <p:cNvSpPr txBox="1">
            <a:spLocks/>
          </p:cNvSpPr>
          <p:nvPr/>
        </p:nvSpPr>
        <p:spPr>
          <a:xfrm>
            <a:off x="284480" y="-15239"/>
            <a:ext cx="10835640" cy="939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accent1">
                    <a:lumMod val="75000"/>
                  </a:schemeClr>
                </a:solidFill>
                <a:latin typeface="Calibri" panose="020F0502020204030204" pitchFamily="34" charset="0"/>
                <a:cs typeface="Calibri" panose="020F0502020204030204" pitchFamily="34" charset="0"/>
              </a:rPr>
              <a:t>Which curriculum development models?</a:t>
            </a:r>
          </a:p>
        </p:txBody>
      </p:sp>
      <p:sp>
        <p:nvSpPr>
          <p:cNvPr id="7" name="Content Placeholder 2">
            <a:extLst>
              <a:ext uri="{FF2B5EF4-FFF2-40B4-BE49-F238E27FC236}">
                <a16:creationId xmlns:a16="http://schemas.microsoft.com/office/drawing/2014/main" id="{6DD37F24-FFC9-43AF-A18A-88B2D62F0CD0}"/>
              </a:ext>
            </a:extLst>
          </p:cNvPr>
          <p:cNvSpPr txBox="1">
            <a:spLocks/>
          </p:cNvSpPr>
          <p:nvPr/>
        </p:nvSpPr>
        <p:spPr>
          <a:xfrm>
            <a:off x="1160060" y="852835"/>
            <a:ext cx="10666180" cy="46634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altLang="en-US" sz="3600" dirty="0"/>
              <a:t>Traditionally, there are different types of curriculum models </a:t>
            </a:r>
          </a:p>
          <a:p>
            <a:pPr marL="571500" indent="-571500" algn="l">
              <a:buFont typeface="Arial" panose="020B0604020202020204" pitchFamily="34" charset="0"/>
              <a:buChar char="•"/>
            </a:pPr>
            <a:r>
              <a:rPr lang="en-US" altLang="en-US" sz="3600" dirty="0"/>
              <a:t>e.g. linear/rational/objectives models (e.g. Ralph Tyler or Hilda </a:t>
            </a:r>
            <a:r>
              <a:rPr lang="en-US" altLang="en-US" sz="3600" dirty="0" err="1"/>
              <a:t>Taba</a:t>
            </a:r>
            <a:r>
              <a:rPr lang="en-US" altLang="en-US" sz="3600" dirty="0"/>
              <a:t> models); </a:t>
            </a:r>
          </a:p>
          <a:p>
            <a:pPr marL="571500" indent="-571500" algn="l">
              <a:buFont typeface="Arial" panose="020B0604020202020204" pitchFamily="34" charset="0"/>
              <a:buChar char="•"/>
            </a:pPr>
            <a:r>
              <a:rPr lang="en-US" altLang="en-US" sz="3600" dirty="0"/>
              <a:t>Cyclic models e.g. Wheeler model (but still fixed)</a:t>
            </a:r>
          </a:p>
          <a:p>
            <a:pPr marL="571500" indent="-571500" algn="l">
              <a:buFont typeface="Arial" panose="020B0604020202020204" pitchFamily="34" charset="0"/>
              <a:buChar char="•"/>
            </a:pPr>
            <a:r>
              <a:rPr lang="en-US" altLang="en-US" sz="3600" dirty="0"/>
              <a:t>Or dynamic model (e.g. Malcolm </a:t>
            </a:r>
            <a:r>
              <a:rPr lang="en-US" altLang="en-US" sz="3600" dirty="0" err="1"/>
              <a:t>Skilbeck</a:t>
            </a:r>
            <a:r>
              <a:rPr lang="en-US" altLang="en-US" sz="3600" dirty="0"/>
              <a:t> model)– steps are done systematically but flexible i.e. no fixed starting point</a:t>
            </a:r>
          </a:p>
          <a:p>
            <a:pPr marR="0" lvl="0" algn="l" defTabSz="914400" rtl="0" eaLnBrk="1" fontAlgn="auto" latinLnBrk="0" hangingPunct="1">
              <a:lnSpc>
                <a:spcPct val="100000"/>
              </a:lnSpc>
              <a:spcBef>
                <a:spcPts val="0"/>
              </a:spcBef>
              <a:spcAft>
                <a:spcPts val="0"/>
              </a:spcAft>
              <a:buClrTx/>
              <a:buSzTx/>
              <a:tabLst/>
              <a:defRPr/>
            </a:pPr>
            <a:endParaRPr kumimoji="0" lang="en-GB" sz="41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457200" indent="-457200" algn="l">
              <a:buFont typeface="Arial" panose="020B0604020202020204" pitchFamily="34" charset="0"/>
              <a:buChar char="•"/>
            </a:pPr>
            <a:endParaRPr lang="en-GB" sz="1600" dirty="0">
              <a:solidFill>
                <a:srgbClr val="00B050"/>
              </a:solidFill>
              <a:latin typeface="Calibri" panose="020F0502020204030204"/>
            </a:endParaRPr>
          </a:p>
          <a:p>
            <a:pPr marL="457200" indent="-457200" algn="l">
              <a:buFont typeface="Arial" panose="020B0604020202020204" pitchFamily="34" charset="0"/>
              <a:buChar char="•"/>
            </a:pPr>
            <a:endParaRPr lang="en-GB" sz="1600" dirty="0">
              <a:solidFill>
                <a:srgbClr val="00B050"/>
              </a:solidFill>
              <a:latin typeface="Calibri" panose="020F0502020204030204"/>
            </a:endParaRPr>
          </a:p>
          <a:p>
            <a:pPr marL="457200" indent="-457200" algn="l">
              <a:buFont typeface="Arial" panose="020B0604020202020204" pitchFamily="34" charset="0"/>
              <a:buChar char="•"/>
            </a:pPr>
            <a:endParaRPr lang="en-GB" sz="2000" dirty="0">
              <a:solidFill>
                <a:srgbClr val="00B050"/>
              </a:solidFill>
              <a:latin typeface="Calibri" panose="020F0502020204030204"/>
            </a:endParaRPr>
          </a:p>
          <a:p>
            <a:pPr marL="457200" indent="-457200" algn="l">
              <a:buFont typeface="Arial" panose="020B0604020202020204" pitchFamily="34" charset="0"/>
              <a:buChar char="•"/>
            </a:pPr>
            <a:endParaRPr lang="en-GB" sz="2800" baseline="30000" dirty="0"/>
          </a:p>
          <a:p>
            <a:pPr marL="457200" indent="-457200" algn="l">
              <a:buFont typeface="Arial" panose="020B0604020202020204" pitchFamily="34" charset="0"/>
              <a:buChar char="•"/>
            </a:pPr>
            <a:endParaRPr lang="en-GB" sz="2800" dirty="0"/>
          </a:p>
          <a:p>
            <a:pPr marL="457200" indent="-457200" algn="l">
              <a:buFont typeface="Arial" panose="020B0604020202020204" pitchFamily="34" charset="0"/>
              <a:buChar char="•"/>
            </a:pPr>
            <a:endParaRPr lang="en-GB" sz="2800" dirty="0"/>
          </a:p>
          <a:p>
            <a:endParaRPr lang="en-GB" dirty="0"/>
          </a:p>
          <a:p>
            <a:endParaRPr lang="en-GB" dirty="0"/>
          </a:p>
          <a:p>
            <a:endParaRPr lang="en-GB" dirty="0"/>
          </a:p>
        </p:txBody>
      </p:sp>
    </p:spTree>
    <p:extLst>
      <p:ext uri="{BB962C8B-B14F-4D97-AF65-F5344CB8AC3E}">
        <p14:creationId xmlns:p14="http://schemas.microsoft.com/office/powerpoint/2010/main" val="2042960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484" b="13817"/>
          <a:stretch/>
        </p:blipFill>
        <p:spPr>
          <a:xfrm>
            <a:off x="506792" y="5369560"/>
            <a:ext cx="2275193" cy="1188720"/>
          </a:xfrm>
          <a:prstGeom prst="rect">
            <a:avLst/>
          </a:prstGeom>
        </p:spPr>
      </p:pic>
      <p:sp>
        <p:nvSpPr>
          <p:cNvPr id="6" name="Title 1">
            <a:extLst>
              <a:ext uri="{FF2B5EF4-FFF2-40B4-BE49-F238E27FC236}">
                <a16:creationId xmlns:a16="http://schemas.microsoft.com/office/drawing/2014/main" id="{4DF2FD39-A14E-4D4A-8C99-36D482AF1212}"/>
              </a:ext>
            </a:extLst>
          </p:cNvPr>
          <p:cNvSpPr txBox="1">
            <a:spLocks/>
          </p:cNvSpPr>
          <p:nvPr/>
        </p:nvSpPr>
        <p:spPr>
          <a:xfrm>
            <a:off x="284480" y="-15239"/>
            <a:ext cx="10835640" cy="939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solidFill>
                  <a:schemeClr val="accent1">
                    <a:lumMod val="75000"/>
                  </a:schemeClr>
                </a:solidFill>
                <a:latin typeface="Calibri" panose="020F0502020204030204" pitchFamily="34" charset="0"/>
                <a:cs typeface="Calibri" panose="020F0502020204030204" pitchFamily="34" charset="0"/>
              </a:rPr>
              <a:t>But all these models have one thing in common:</a:t>
            </a:r>
          </a:p>
        </p:txBody>
      </p:sp>
      <p:sp>
        <p:nvSpPr>
          <p:cNvPr id="7" name="Content Placeholder 2">
            <a:extLst>
              <a:ext uri="{FF2B5EF4-FFF2-40B4-BE49-F238E27FC236}">
                <a16:creationId xmlns:a16="http://schemas.microsoft.com/office/drawing/2014/main" id="{6DD37F24-FFC9-43AF-A18A-88B2D62F0CD0}"/>
              </a:ext>
            </a:extLst>
          </p:cNvPr>
          <p:cNvSpPr txBox="1">
            <a:spLocks/>
          </p:cNvSpPr>
          <p:nvPr/>
        </p:nvSpPr>
        <p:spPr>
          <a:xfrm>
            <a:off x="1160060" y="852835"/>
            <a:ext cx="10666180" cy="46634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endParaRPr lang="en-US" altLang="en-US" sz="3600" dirty="0"/>
          </a:p>
          <a:p>
            <a:pPr marL="571500" indent="-571500" algn="l">
              <a:buFont typeface="Arial" panose="020B0604020202020204" pitchFamily="34" charset="0"/>
              <a:buChar char="•"/>
            </a:pPr>
            <a:r>
              <a:rPr lang="en-US" altLang="en-US" sz="3600" dirty="0"/>
              <a:t>Evaluation/assessment coming at the end / as an after thought</a:t>
            </a:r>
          </a:p>
          <a:p>
            <a:pPr marL="571500" indent="-571500" algn="l">
              <a:buFont typeface="Arial" panose="020B0604020202020204" pitchFamily="34" charset="0"/>
              <a:buChar char="•"/>
            </a:pPr>
            <a:r>
              <a:rPr lang="en-US" altLang="en-US" sz="3600" dirty="0"/>
              <a:t>See examples..</a:t>
            </a:r>
          </a:p>
          <a:p>
            <a:pPr marR="0" lvl="0" algn="l" defTabSz="914400" rtl="0" eaLnBrk="1" fontAlgn="auto" latinLnBrk="0" hangingPunct="1">
              <a:lnSpc>
                <a:spcPct val="100000"/>
              </a:lnSpc>
              <a:spcBef>
                <a:spcPts val="0"/>
              </a:spcBef>
              <a:spcAft>
                <a:spcPts val="0"/>
              </a:spcAft>
              <a:buClrTx/>
              <a:buSzTx/>
              <a:tabLst/>
              <a:defRPr/>
            </a:pPr>
            <a:endParaRPr kumimoji="0" lang="en-GB" sz="41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457200" indent="-457200" algn="l">
              <a:buFont typeface="Arial" panose="020B0604020202020204" pitchFamily="34" charset="0"/>
              <a:buChar char="•"/>
            </a:pPr>
            <a:endParaRPr lang="en-GB" sz="1600" dirty="0">
              <a:solidFill>
                <a:srgbClr val="00B050"/>
              </a:solidFill>
              <a:latin typeface="Calibri" panose="020F0502020204030204"/>
            </a:endParaRPr>
          </a:p>
          <a:p>
            <a:pPr marL="457200" indent="-457200" algn="l">
              <a:buFont typeface="Arial" panose="020B0604020202020204" pitchFamily="34" charset="0"/>
              <a:buChar char="•"/>
            </a:pPr>
            <a:endParaRPr lang="en-GB" sz="1600" dirty="0">
              <a:solidFill>
                <a:srgbClr val="00B050"/>
              </a:solidFill>
              <a:latin typeface="Calibri" panose="020F0502020204030204"/>
            </a:endParaRPr>
          </a:p>
          <a:p>
            <a:pPr marL="457200" indent="-457200" algn="l">
              <a:buFont typeface="Arial" panose="020B0604020202020204" pitchFamily="34" charset="0"/>
              <a:buChar char="•"/>
            </a:pPr>
            <a:endParaRPr lang="en-GB" sz="2000" dirty="0">
              <a:solidFill>
                <a:srgbClr val="00B050"/>
              </a:solidFill>
              <a:latin typeface="Calibri" panose="020F0502020204030204"/>
            </a:endParaRPr>
          </a:p>
          <a:p>
            <a:pPr marL="457200" indent="-457200" algn="l">
              <a:buFont typeface="Arial" panose="020B0604020202020204" pitchFamily="34" charset="0"/>
              <a:buChar char="•"/>
            </a:pPr>
            <a:endParaRPr lang="en-GB" sz="2800" baseline="30000" dirty="0"/>
          </a:p>
          <a:p>
            <a:pPr marL="457200" indent="-457200" algn="l">
              <a:buFont typeface="Arial" panose="020B0604020202020204" pitchFamily="34" charset="0"/>
              <a:buChar char="•"/>
            </a:pPr>
            <a:endParaRPr lang="en-GB" sz="2800" dirty="0"/>
          </a:p>
          <a:p>
            <a:pPr marL="457200" indent="-457200" algn="l">
              <a:buFont typeface="Arial" panose="020B0604020202020204" pitchFamily="34" charset="0"/>
              <a:buChar char="•"/>
            </a:pPr>
            <a:endParaRPr lang="en-GB" sz="2800" dirty="0"/>
          </a:p>
          <a:p>
            <a:endParaRPr lang="en-GB" dirty="0"/>
          </a:p>
          <a:p>
            <a:endParaRPr lang="en-GB" dirty="0"/>
          </a:p>
          <a:p>
            <a:endParaRPr lang="en-GB" dirty="0"/>
          </a:p>
        </p:txBody>
      </p:sp>
    </p:spTree>
    <p:extLst>
      <p:ext uri="{BB962C8B-B14F-4D97-AF65-F5344CB8AC3E}">
        <p14:creationId xmlns:p14="http://schemas.microsoft.com/office/powerpoint/2010/main" val="472027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3456</TotalTime>
  <Words>1034</Words>
  <Application>Microsoft Office PowerPoint</Application>
  <PresentationFormat>Widescreen</PresentationFormat>
  <Paragraphs>158</Paragraphs>
  <Slides>19</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MS PGothic</vt:lpstr>
      <vt:lpstr>Arial</vt:lpstr>
      <vt:lpstr>Calibri</vt:lpstr>
      <vt:lpstr>Calibri Light</vt:lpstr>
      <vt:lpstr>Wingdings</vt:lpstr>
      <vt:lpstr>Office Theme</vt:lpstr>
      <vt:lpstr>1_Office Theme</vt:lpstr>
      <vt:lpstr>  Models of curriculum design, development and implementation to enhance holistic learning   </vt:lpstr>
      <vt:lpstr>PowerPoint Presentation</vt:lpstr>
      <vt:lpstr>PowerPoint Presentation</vt:lpstr>
      <vt:lpstr>Taxonomy = Classification e.g. beverages</vt:lpstr>
      <vt:lpstr>Bloom’s Taxonomy*</vt:lpstr>
      <vt:lpstr>PowerPoint Presentation</vt:lpstr>
      <vt:lpstr>PowerPoint Presentation</vt:lpstr>
      <vt:lpstr>PowerPoint Presentation</vt:lpstr>
      <vt:lpstr>PowerPoint Presentation</vt:lpstr>
      <vt:lpstr>PowerPoint Presentation</vt:lpstr>
      <vt:lpstr>Wheeler’s: Cyclic but qualitatively not too different </vt:lpstr>
      <vt:lpstr>PowerPoint Presentation</vt:lpstr>
      <vt:lpstr>PowerPoint Presentation</vt:lpstr>
      <vt:lpstr>Backwards design / Goals-based model*</vt:lpstr>
      <vt:lpstr>The Backwards Design Process*</vt:lpstr>
      <vt:lpstr>In Simple Terms, Backwards Design…</vt:lpstr>
      <vt:lpstr>What is different in Backwards Design/Goal-based?</vt:lpstr>
      <vt:lpstr>The Backwards Model in Practice: Two Examples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Mary Goretti Nakabugo</cp:lastModifiedBy>
  <cp:revision>248</cp:revision>
  <dcterms:created xsi:type="dcterms:W3CDTF">2021-01-11T09:30:08Z</dcterms:created>
  <dcterms:modified xsi:type="dcterms:W3CDTF">2022-06-17T19:47:47Z</dcterms:modified>
</cp:coreProperties>
</file>