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8" r:id="rId3"/>
    <p:sldId id="283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4E17FA-8C1B-4427-A9B2-967DFC6A4CA8}" v="9" dt="2022-04-20T07:24:19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80" d="100"/>
          <a:sy n="80" d="100"/>
        </p:scale>
        <p:origin x="378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95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urwick" userId="1cba73ca41a88040" providerId="LiveId" clId="{A54E17FA-8C1B-4427-A9B2-967DFC6A4CA8}"/>
    <pc:docChg chg="delSld">
      <pc:chgData name="j urwick" userId="1cba73ca41a88040" providerId="LiveId" clId="{A54E17FA-8C1B-4427-A9B2-967DFC6A4CA8}" dt="2022-04-20T07:24:31.039" v="0" actId="2696"/>
      <pc:docMkLst>
        <pc:docMk/>
      </pc:docMkLst>
      <pc:sldChg chg="del">
        <pc:chgData name="j urwick" userId="1cba73ca41a88040" providerId="LiveId" clId="{A54E17FA-8C1B-4427-A9B2-967DFC6A4CA8}" dt="2022-04-20T07:24:31.039" v="0" actId="2696"/>
        <pc:sldMkLst>
          <pc:docMk/>
          <pc:sldMk cId="3927082241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80F3B-AF3D-477F-BF23-D4C98A8C48D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10" name="Notes Placeholder 9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7C24E-1DCC-48DC-BEE8-B4955561CC1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" name="Slide Image Placeholder 1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4" name="Header Placeholder 1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1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A872-2389-4FC6-A29E-FC99990A22B3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102-9626-4962-8D40-59F8A8B1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5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A872-2389-4FC6-A29E-FC99990A22B3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102-9626-4962-8D40-59F8A8B1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A872-2389-4FC6-A29E-FC99990A22B3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102-9626-4962-8D40-59F8A8B1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04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097DD-0F11-4278-A826-067B1B277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7614B7-4355-4DC3-B765-ACE7F983D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EE360-A526-47DC-989E-52AF7D9E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D9E-334D-4734-BFB9-5E46754F2B16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EF3D6-4DF6-4957-A311-BD116F3D3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CA50B-79D3-4CC9-9A2B-ADB6D541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657-E679-4138-99C7-D9AE5CE16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654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57459-3E49-4B39-BA44-DA4FC6CF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A326C-E740-4492-8815-B9552C2DB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903AF-73C3-42A4-8940-B7FC01E7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D9E-334D-4734-BFB9-5E46754F2B16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5851A-F448-4AB8-9337-4B9BF6AD2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F6652-50E5-4CD6-93BA-6708034DF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657-E679-4138-99C7-D9AE5CE16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86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83BA-D680-4564-AFEB-A86CD32FC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9A5C9-9754-452A-ABA2-C0C6932A7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EEB13-27B0-4105-A627-47DA55032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D9E-334D-4734-BFB9-5E46754F2B16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00954-69D3-40C9-B4A5-0513F3DB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45B1F-81EA-46B9-9412-ED5DF6E0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657-E679-4138-99C7-D9AE5CE16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67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CE04-131D-413E-BCFE-956A555A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5D9E6-61E2-427B-A3DB-C29FFAAF1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7D550-2BEF-4D72-930C-D082ED0B2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662EF-9474-4E22-A0C4-FAEC91123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D9E-334D-4734-BFB9-5E46754F2B16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80212-C2C1-4C7D-8B71-2AFD31FCD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57F47-77AD-4092-9351-0F927B269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657-E679-4138-99C7-D9AE5CE16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84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C9A02-ECAB-447F-9B6A-7DD6938C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BB638-2A2B-4E2C-A629-6B30C55E7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582DE-7EEE-475E-8F56-C64D71A9A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925554-BB7F-4544-AEAD-7ED881BC6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FA6F98-9676-4C81-B340-861C11D41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422DB2-9AC4-4A5D-8D1A-796A8E73F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D9E-334D-4734-BFB9-5E46754F2B16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6220FF-A98B-4A24-8C50-31148D966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12CBA3-47DB-4652-A83D-A1526A902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657-E679-4138-99C7-D9AE5CE16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841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FD3E-EFF7-4331-A3BE-E9B7339E3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038055-2802-47C4-98BC-D36942B7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D9E-334D-4734-BFB9-5E46754F2B16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A6841F-1CAC-4395-A5D1-B37172C4A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3C88E-B51B-4E87-BAC8-38743279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657-E679-4138-99C7-D9AE5CE16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59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9EFF72-6AAA-433C-9583-6331B887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D9E-334D-4734-BFB9-5E46754F2B16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1678E6-21C3-4960-87B2-A8970295F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6C816-60AF-483B-8A02-754E7248B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657-E679-4138-99C7-D9AE5CE16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78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D53C-A86A-490B-9C66-88DBA9AD6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BA4FE-5CEC-4DBA-B24A-2AB8F420F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CD1B8-19BB-48DF-A371-E9381E4F1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9B31C-4D42-4C74-9FB1-DDB8751D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D9E-334D-4734-BFB9-5E46754F2B16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F0FB6-9619-4983-B8F6-182BFA7D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6E3FB-3758-4DF2-ACBC-FDAE07B86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657-E679-4138-99C7-D9AE5CE16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19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A872-2389-4FC6-A29E-FC99990A22B3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102-9626-4962-8D40-59F8A8B1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56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DE02-22C4-4C1E-B946-98C07EC4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E3F7FF-E0D9-4C28-92A0-7CF040C77B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20609-45CE-41E9-A9BB-A2F5047DF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623F3-4EC4-4613-82C2-A28EBA4AE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D9E-334D-4734-BFB9-5E46754F2B16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7635A-DEDB-4A18-B26B-C901D0310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169FB-E4EC-43F0-8524-40930400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657-E679-4138-99C7-D9AE5CE16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512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F1E63-B377-4AE9-B637-2C42A019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F64DF7-F17B-4AD8-A5BB-570F0E471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E85E1-6780-406C-9278-CD2C64E2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D9E-334D-4734-BFB9-5E46754F2B16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A50C2-9D53-4C3E-98E6-83545239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45EDD-5242-47EA-A285-C52AF676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657-E679-4138-99C7-D9AE5CE16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822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BA6716-07C0-4801-8F87-CF4BD650E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0F84F0-33D2-4BA2-AF6E-24E08DB6E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3DC4E-6DA1-4A1D-93C7-F037AF5D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D9E-334D-4734-BFB9-5E46754F2B16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2B423-D2F4-4A67-9D95-0D7B23F6E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AFA99-1249-43E1-9C58-61CE259B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657-E679-4138-99C7-D9AE5CE16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9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A872-2389-4FC6-A29E-FC99990A22B3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102-9626-4962-8D40-59F8A8B1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7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A872-2389-4FC6-A29E-FC99990A22B3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102-9626-4962-8D40-59F8A8B1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7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A872-2389-4FC6-A29E-FC99990A22B3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102-9626-4962-8D40-59F8A8B1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A872-2389-4FC6-A29E-FC99990A22B3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102-9626-4962-8D40-59F8A8B1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4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A872-2389-4FC6-A29E-FC99990A22B3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102-9626-4962-8D40-59F8A8B1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9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A872-2389-4FC6-A29E-FC99990A22B3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102-9626-4962-8D40-59F8A8B1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A872-2389-4FC6-A29E-FC99990A22B3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102-9626-4962-8D40-59F8A8B1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0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1A872-2389-4FC6-A29E-FC99990A22B3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5E102-9626-4962-8D40-59F8A8B1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5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52E24C-9464-4B3A-925A-5BC9D08C7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D5984-5AC1-4EB1-9BBF-006FAC408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70FF2-8D1F-4F6F-BEDF-38B62EB55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46D9E-334D-4734-BFB9-5E46754F2B16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A6DFA-55E1-4667-8521-1182460FB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DF1C7-0238-4961-AB2C-FFEB4CEBF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12657-E679-4138-99C7-D9AE5CE16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04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" r="1" b="7760"/>
          <a:stretch/>
        </p:blipFill>
        <p:spPr>
          <a:xfrm>
            <a:off x="0" y="-1191685"/>
            <a:ext cx="12192000" cy="768456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73760" y="61078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GB" sz="3600" b="1" dirty="0"/>
            </a:b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Local Idealism Versus Central Government Indifference: Case Studies of Community-Based Preschools in Uganda</a:t>
            </a:r>
            <a:br>
              <a:rPr lang="en-US" b="1" dirty="0"/>
            </a:br>
            <a:br>
              <a:rPr lang="en-GB" dirty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45360" y="1936349"/>
            <a:ext cx="9144000" cy="285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Authors:</a:t>
            </a:r>
          </a:p>
          <a:p>
            <a:pPr marL="0" indent="0" algn="ctr">
              <a:buNone/>
            </a:pPr>
            <a:r>
              <a:rPr lang="en-US" dirty="0"/>
              <a:t>James Urwick</a:t>
            </a:r>
          </a:p>
          <a:p>
            <a:pPr marL="0" indent="0" algn="ctr">
              <a:buNone/>
            </a:pPr>
            <a:r>
              <a:rPr lang="en-US" dirty="0"/>
              <a:t>and</a:t>
            </a:r>
          </a:p>
          <a:p>
            <a:pPr marL="0" indent="0" algn="ctr">
              <a:buNone/>
            </a:pPr>
            <a:r>
              <a:rPr lang="en-US" dirty="0"/>
              <a:t>Mary Goretti </a:t>
            </a:r>
            <a:r>
              <a:rPr lang="en-US" dirty="0" err="1"/>
              <a:t>Nakabugo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21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E454B-AB23-4D82-B821-5136886C6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And more indicators of indifference: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9EFE3-79C5-4F8D-BFEB-63EE1F16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GB" dirty="0"/>
              <a:t>Attempt to include ECCE in a new degree requirement for teachers – difficult for preschools to meet.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dirty="0"/>
              <a:t>Prolonged closure of preschools during the Covid-19 pandemic, without clear evidence that it was necessary.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2C0BF7-75C8-473A-9F3A-908235EA90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4" b="13817"/>
          <a:stretch/>
        </p:blipFill>
        <p:spPr>
          <a:xfrm>
            <a:off x="506792" y="5369560"/>
            <a:ext cx="2275193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50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4B155-497E-4140-8C9F-CE77F245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How relevant is a strategy of ‘problem-driven iterative adaptation’ (Andrews et al. 2012)?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4FB4A-D601-4DD2-8270-A4CF45B813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In favour: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680012-D5CA-432B-B423-C14B7B7547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Local initiatives such as feeding programs and the use of volunteers could contribute to a pragmatic sharing of costs between the state and local providers.</a:t>
            </a:r>
          </a:p>
          <a:p>
            <a:r>
              <a:rPr lang="en-GB" dirty="0"/>
              <a:t>Revised guidelines could recognise local realities.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0752B-0B84-4A29-B4AC-FA3827FAC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Against: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4777CE-FBD6-4CD9-951C-9ECE48393D8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The central government has not shown a clear willingness to share costs. This is not a ‘capability trap’.</a:t>
            </a:r>
          </a:p>
          <a:p>
            <a:r>
              <a:rPr lang="en-GB" dirty="0"/>
              <a:t>A stronger commitment by the state to support ECCE is necessary for more equitable educational outcomes in Uganda.</a:t>
            </a:r>
          </a:p>
        </p:txBody>
      </p:sp>
    </p:spTree>
    <p:extLst>
      <p:ext uri="{BB962C8B-B14F-4D97-AF65-F5344CB8AC3E}">
        <p14:creationId xmlns:p14="http://schemas.microsoft.com/office/powerpoint/2010/main" val="1987510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" r="1" b="7760"/>
          <a:stretch/>
        </p:blipFill>
        <p:spPr>
          <a:xfrm>
            <a:off x="71120" y="-1191685"/>
            <a:ext cx="12120880" cy="768456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1155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accent5">
                    <a:lumMod val="75000"/>
                  </a:schemeClr>
                </a:solidFill>
              </a:rPr>
              <a:t>Thank you!</a:t>
            </a:r>
          </a:p>
        </p:txBody>
      </p:sp>
      <p:sp>
        <p:nvSpPr>
          <p:cNvPr id="5" name="TextBox 15"/>
          <p:cNvSpPr txBox="1">
            <a:spLocks noChangeArrowheads="1"/>
          </p:cNvSpPr>
          <p:nvPr/>
        </p:nvSpPr>
        <p:spPr bwMode="auto">
          <a:xfrm>
            <a:off x="7466652" y="2650595"/>
            <a:ext cx="3259547" cy="331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4000" dirty="0"/>
              <a:t>Contact Us!</a:t>
            </a:r>
            <a:br>
              <a:rPr lang="nl-NL" altLang="en-US" sz="3400" dirty="0"/>
            </a:br>
            <a:r>
              <a:rPr lang="nl-NL" altLang="en-US" sz="1800" dirty="0"/>
              <a:t>Uwezo Uganda, </a:t>
            </a:r>
          </a:p>
          <a:p>
            <a:pPr>
              <a:buNone/>
            </a:pPr>
            <a:r>
              <a:rPr lang="en-US" sz="1800" dirty="0"/>
              <a:t>Corner House, Suite B1</a:t>
            </a:r>
          </a:p>
          <a:p>
            <a:pPr>
              <a:buNone/>
            </a:pPr>
            <a:r>
              <a:rPr lang="en-US" sz="1800" dirty="0"/>
              <a:t>Plot 436/437, </a:t>
            </a:r>
            <a:r>
              <a:rPr lang="en-US" sz="1800" dirty="0" err="1"/>
              <a:t>Mawanda</a:t>
            </a:r>
            <a:r>
              <a:rPr lang="en-US" sz="1800" dirty="0"/>
              <a:t> Road</a:t>
            </a:r>
          </a:p>
          <a:p>
            <a:pPr>
              <a:buNone/>
            </a:pPr>
            <a:r>
              <a:rPr lang="en-US" sz="1800" dirty="0" err="1"/>
              <a:t>Kamwokya</a:t>
            </a:r>
            <a:r>
              <a:rPr lang="en-US" sz="1800" dirty="0"/>
              <a:t>, Kampala</a:t>
            </a:r>
          </a:p>
          <a:p>
            <a:pPr>
              <a:buNone/>
            </a:pPr>
            <a:r>
              <a:rPr lang="en-US" sz="1800" dirty="0"/>
              <a:t>P.O Box 33275, Kampala, Uganda</a:t>
            </a:r>
          </a:p>
          <a:p>
            <a:pPr>
              <a:buNone/>
            </a:pPr>
            <a:r>
              <a:rPr lang="en-US" sz="1800" dirty="0"/>
              <a:t>Tel: +256-393-193-441</a:t>
            </a:r>
          </a:p>
          <a:p>
            <a:pPr>
              <a:buNone/>
            </a:pPr>
            <a:r>
              <a:rPr lang="en-US" sz="1800" dirty="0"/>
              <a:t>E-mail: info@uwezouganda.org</a:t>
            </a:r>
          </a:p>
          <a:p>
            <a:pPr>
              <a:buNone/>
            </a:pPr>
            <a:r>
              <a:rPr lang="en-US" sz="1800" dirty="0"/>
              <a:t>https://uwezouganda.org/</a:t>
            </a:r>
          </a:p>
        </p:txBody>
      </p:sp>
    </p:spTree>
    <p:extLst>
      <p:ext uri="{BB962C8B-B14F-4D97-AF65-F5344CB8AC3E}">
        <p14:creationId xmlns:p14="http://schemas.microsoft.com/office/powerpoint/2010/main" val="50565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A4FB4-D88B-444C-963B-935F881BB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Contrasting themes in social service provision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24F5C-63C9-4D10-8711-5002301296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Initiatives of the ‘developmental state’, replacing or co-opting local efforts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809D4-EB41-4DBE-9E5D-F9B562DC6F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Illustrated by many UPE programs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For a relevant model related to poverty reduction, see Adrian Leftwich (2008).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6AA852-9E71-42E5-83CE-76D0AE5D0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Local community initiatives with minimal external support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27AF9-BCA5-4D7B-8B2C-FF9C98BD9E7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Illustrated here by community based preschools in Uganda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(‘Preschools’ here describes ‘nursery schools’ and ‘ECD centres’.)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8A1590-F2B8-470A-AC41-8B3D4F2F01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4" b="13817"/>
          <a:stretch/>
        </p:blipFill>
        <p:spPr>
          <a:xfrm>
            <a:off x="506792" y="5369560"/>
            <a:ext cx="2275193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8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8745C-3C2D-4444-B4B7-A1B1036FC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The provision of ECCE in Uganda, for children aged 3-6: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D6767-9F52-4065-A089-3744DED4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Provision is explicitly left to private providers (Education Act of 2008)</a:t>
            </a:r>
          </a:p>
          <a:p>
            <a:r>
              <a:rPr lang="en-GB" dirty="0"/>
              <a:t>Many households cannot afford preschool fees</a:t>
            </a:r>
          </a:p>
          <a:p>
            <a:r>
              <a:rPr lang="en-GB" dirty="0"/>
              <a:t>The quality of the service is very varied</a:t>
            </a:r>
          </a:p>
          <a:p>
            <a:r>
              <a:rPr lang="en-GB" dirty="0"/>
              <a:t>Much of the training of staff is left to private providers</a:t>
            </a:r>
          </a:p>
          <a:p>
            <a:r>
              <a:rPr lang="en-GB" dirty="0"/>
              <a:t>Regulation and supervision is weak: many preschools are not registered or officially recorded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2349AA-A9EF-4F47-87D0-423B19F0E0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4" b="13817"/>
          <a:stretch/>
        </p:blipFill>
        <p:spPr>
          <a:xfrm>
            <a:off x="506792" y="5369560"/>
            <a:ext cx="2275193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8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CA2C7-8D35-44CB-BCAB-A8E6FA85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Growing popular demand for ECCE: some statistics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FAF2E-0A66-4632-8370-E584C2DF7C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Increase of registered pre-primary schools (Min. of Ed. &amp; Sports):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E3768-457C-4717-8B2F-796CF070FD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Year               No. schools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2007/08           703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2012/13        4,092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2017/18        7,210</a:t>
            </a:r>
          </a:p>
          <a:p>
            <a:pPr marL="0" indent="0">
              <a:buNone/>
            </a:pPr>
            <a:r>
              <a:rPr lang="en-GB" dirty="0"/>
              <a:t>      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18E58-9E58-4265-9169-5951025C26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Widely differing NERs according to source, for 2016/17: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F5332-7D0C-42FC-8CA7-5BD655224B2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Source:         NER for ages 3-5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MoES</a:t>
            </a:r>
            <a:r>
              <a:rPr lang="en-GB" dirty="0"/>
              <a:t>                       15%</a:t>
            </a:r>
          </a:p>
          <a:p>
            <a:pPr marL="0" indent="0">
              <a:buNone/>
            </a:pPr>
            <a:r>
              <a:rPr lang="en-GB" dirty="0"/>
              <a:t>(probably limited to registered schools)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UNHS                       43%</a:t>
            </a:r>
          </a:p>
        </p:txBody>
      </p:sp>
    </p:spTree>
    <p:extLst>
      <p:ext uri="{BB962C8B-B14F-4D97-AF65-F5344CB8AC3E}">
        <p14:creationId xmlns:p14="http://schemas.microsoft.com/office/powerpoint/2010/main" val="106009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AF10-381F-4D7B-8BFF-BED0C084A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b="1" dirty="0"/>
              <a:t>Children Aged 6-14 Est. Percentages</a:t>
            </a:r>
            <a:br>
              <a:rPr lang="en-GB" sz="3600" b="1" dirty="0"/>
            </a:br>
            <a:r>
              <a:rPr lang="en-GB" sz="3600" b="1" dirty="0"/>
              <a:t> by Years of Preschool Experience (</a:t>
            </a:r>
            <a:r>
              <a:rPr lang="en-GB" sz="3600" b="1" dirty="0" err="1"/>
              <a:t>Uwezo</a:t>
            </a:r>
            <a:r>
              <a:rPr lang="en-GB" sz="3600" b="1" dirty="0"/>
              <a:t> 2018)</a:t>
            </a:r>
            <a:br>
              <a:rPr lang="en-GB" sz="3600" b="1" dirty="0"/>
            </a:br>
            <a:endParaRPr lang="en-GB" sz="3600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B1953E-6D98-413C-885A-36BECDDB05D1}"/>
              </a:ext>
            </a:extLst>
          </p:cNvPr>
          <p:cNvGraphicFramePr>
            <a:graphicFrameLocks noGrp="1"/>
          </p:cNvGraphicFramePr>
          <p:nvPr/>
        </p:nvGraphicFramePr>
        <p:xfrm>
          <a:off x="2460114" y="2644082"/>
          <a:ext cx="7271772" cy="2475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7157">
                  <a:extLst>
                    <a:ext uri="{9D8B030D-6E8A-4147-A177-3AD203B41FA5}">
                      <a16:colId xmlns:a16="http://schemas.microsoft.com/office/drawing/2014/main" val="946487454"/>
                    </a:ext>
                  </a:extLst>
                </a:gridCol>
                <a:gridCol w="1123307">
                  <a:extLst>
                    <a:ext uri="{9D8B030D-6E8A-4147-A177-3AD203B41FA5}">
                      <a16:colId xmlns:a16="http://schemas.microsoft.com/office/drawing/2014/main" val="229124805"/>
                    </a:ext>
                  </a:extLst>
                </a:gridCol>
                <a:gridCol w="971612">
                  <a:extLst>
                    <a:ext uri="{9D8B030D-6E8A-4147-A177-3AD203B41FA5}">
                      <a16:colId xmlns:a16="http://schemas.microsoft.com/office/drawing/2014/main" val="358823075"/>
                    </a:ext>
                  </a:extLst>
                </a:gridCol>
                <a:gridCol w="1074765">
                  <a:extLst>
                    <a:ext uri="{9D8B030D-6E8A-4147-A177-3AD203B41FA5}">
                      <a16:colId xmlns:a16="http://schemas.microsoft.com/office/drawing/2014/main" val="3838929470"/>
                    </a:ext>
                  </a:extLst>
                </a:gridCol>
                <a:gridCol w="1075524">
                  <a:extLst>
                    <a:ext uri="{9D8B030D-6E8A-4147-A177-3AD203B41FA5}">
                      <a16:colId xmlns:a16="http://schemas.microsoft.com/office/drawing/2014/main" val="3147262232"/>
                    </a:ext>
                  </a:extLst>
                </a:gridCol>
                <a:gridCol w="1469407">
                  <a:extLst>
                    <a:ext uri="{9D8B030D-6E8A-4147-A177-3AD203B41FA5}">
                      <a16:colId xmlns:a16="http://schemas.microsoft.com/office/drawing/2014/main" val="3566387975"/>
                    </a:ext>
                  </a:extLst>
                </a:gridCol>
              </a:tblGrid>
              <a:tr h="12458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No. Years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3+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8542618"/>
                  </a:ext>
                </a:extLst>
              </a:tr>
              <a:tr h="12293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Percentage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38.3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12.7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17.2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31.8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100.0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697542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25C664A-A895-4F00-A56E-8E50AFA6AA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4" b="13817"/>
          <a:stretch/>
        </p:blipFill>
        <p:spPr>
          <a:xfrm>
            <a:off x="506792" y="5369560"/>
            <a:ext cx="2275193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96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D67C2EE-AFA7-458A-8695-51B546F47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0"/>
            <a:ext cx="1158503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21DCB9-3FA6-42DA-9A04-4E29B4699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721805"/>
            <a:ext cx="10258732" cy="2147520"/>
          </a:xfrm>
        </p:spPr>
        <p:txBody>
          <a:bodyPr anchor="b">
            <a:normAutofit/>
          </a:bodyPr>
          <a:lstStyle/>
          <a:p>
            <a:r>
              <a:rPr lang="en-GB" sz="6000" b="1"/>
              <a:t>Advantages of community based approaches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221A507-76C4-489F-9F32-ECC44C5D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7DC847D7-5EB9-4FE0-B168-3DE1EB4EF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F6F873C5-6B08-4AFE-A352-0A7CBBF46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B0DB0814-1ED8-487C-B9C3-0A3D8FCF9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F5F3852A-F720-4D40-A134-9973D3E1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1B5D5737-4218-40BA-8AF2-1AE5DECD3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B935F463-D65C-49FE-A92B-41F5ECDA6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F6CA73CF-0DFE-4798-BC6E-C387843B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98C7D6EA-A5D9-4522-AE62-F469FE68F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B04050F1-B046-473B-B19A-E9E56235E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75EDD96-1800-4F89-BFE1-9B91350FB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20884670-A662-4E05-AAE8-45BD00526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3FF1EA1E-0B30-4AB3-9D10-CAFB149C8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45623CE9-FC05-43E5-A0BF-7BD5F22B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E5FDD108-3711-4CC4-AA3A-62731494D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A17CDDB6-3812-4D05-B01E-102B32F6B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D6726100-858D-44CA-B0A8-DC13EA7B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C299ED46-3E2E-408F-82A1-FB2A0A2B9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772859DA-EE4D-4BF7-B000-0718B4A0F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666A5CAC-B220-49E0-A1BC-AD5F16827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6690C2E3-0443-48E4-8F94-E3D9113FF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AB6BA-6CBC-42D1-98BF-A061C507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509010"/>
            <a:ext cx="10258733" cy="3057328"/>
          </a:xfrm>
        </p:spPr>
        <p:txBody>
          <a:bodyPr anchor="ctr">
            <a:normAutofit/>
          </a:bodyPr>
          <a:lstStyle/>
          <a:p>
            <a:r>
              <a:rPr lang="en-GB" sz="2000"/>
              <a:t>Potential for a realistic and graduated fee structure – to achieve wider access.</a:t>
            </a:r>
          </a:p>
          <a:p>
            <a:r>
              <a:rPr lang="en-GB" sz="2000"/>
              <a:t>Stronger local accountability of management and staff.</a:t>
            </a:r>
          </a:p>
          <a:p>
            <a:r>
              <a:rPr lang="en-GB" sz="2000"/>
              <a:t>Potential for public subsidy.</a:t>
            </a:r>
          </a:p>
          <a:p>
            <a:r>
              <a:rPr lang="en-GB" sz="2000"/>
              <a:t>Potential for linkage with other services: health, social development.</a:t>
            </a:r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1860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E0A6-CF88-434E-B34F-7A764DE1D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1"/>
                </a:solidFill>
              </a:rPr>
              <a:t>Common characteristics of the 4 preschools we studied (2 rural and 2 urban)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B92AB-C293-4F0D-9429-0BFBC5FE5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/>
              <a:t>Origin in local community initiative.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Non-profit management by a centre management committee or school management committee.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Low fees and low contribution requirements.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No restrictions by religious denomination.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Supportive educational officials (district level).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A68F14-9530-49D7-B577-5EAF87536B9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4" b="13817"/>
          <a:stretch/>
        </p:blipFill>
        <p:spPr>
          <a:xfrm>
            <a:off x="506792" y="5369560"/>
            <a:ext cx="2275193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59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F3C4C-C316-491D-A2A0-51919A566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Strategies / improvisations used in our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D8853-926D-4A1D-A785-EA00AD536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Allocation of a primary school classroom block for the preschool (in 3 cases).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Community construction of buildings (1 case).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Fund-raising and NGO aid for start-up.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Volunteer teachers and cooks (2 cases).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Feeding programs with contributions in kind (3 cases).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Parental contribution of hygiene materials (all cases).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Home-made </a:t>
            </a:r>
            <a:r>
              <a:rPr lang="en-GB"/>
              <a:t>toys contributed by parents (1 case).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793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83146-9291-43FE-A6EE-21F9E3D7A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‘Central government indifference’ – some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0C298-AD5B-415C-B66F-512B9FA21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Continuing unwillingness to subsidise ECCE.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Non-adoption of a new draft policy for ECCE (developed in 2017-18), which calls for equitable provision and selective subsidies.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Focus of national officials on preschools supported by large agencies (e.g. BRAC, the Madrasah Early Childhood Program, LABE, UNICEF).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Lack of interest in volunteer teachers and their potential benefits.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Out-of-date guidelines, e.g. 20 children per adult.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191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696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Times New Roman</vt:lpstr>
      <vt:lpstr>Office Theme</vt:lpstr>
      <vt:lpstr>1_Office Theme</vt:lpstr>
      <vt:lpstr>  Local Idealism Versus Central Government Indifference: Case Studies of Community-Based Preschools in Uganda  </vt:lpstr>
      <vt:lpstr>Contrasting themes in social service provision</vt:lpstr>
      <vt:lpstr>The provision of ECCE in Uganda, for children aged 3-6:</vt:lpstr>
      <vt:lpstr>Growing popular demand for ECCE: some statistics</vt:lpstr>
      <vt:lpstr>Children Aged 6-14 Est. Percentages  by Years of Preschool Experience (Uwezo 2018) </vt:lpstr>
      <vt:lpstr>Advantages of community based approaches</vt:lpstr>
      <vt:lpstr>Common characteristics of the 4 preschools we studied (2 rural and 2 urban)</vt:lpstr>
      <vt:lpstr>Strategies / improvisations used in our cases</vt:lpstr>
      <vt:lpstr>‘Central government indifference’ – some indicators</vt:lpstr>
      <vt:lpstr>And more indicators of indifference:</vt:lpstr>
      <vt:lpstr>How relevant is a strategy of ‘problem-driven iterative adaptation’ (Andrews et al. 2012)?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Mary Goretti Nakabugo</cp:lastModifiedBy>
  <cp:revision>128</cp:revision>
  <dcterms:created xsi:type="dcterms:W3CDTF">2021-01-11T09:30:08Z</dcterms:created>
  <dcterms:modified xsi:type="dcterms:W3CDTF">2022-04-21T08:19:14Z</dcterms:modified>
</cp:coreProperties>
</file>