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5" r:id="rId6"/>
    <p:sldId id="262" r:id="rId7"/>
    <p:sldId id="263" r:id="rId8"/>
    <p:sldId id="268" r:id="rId9"/>
    <p:sldId id="270" r:id="rId10"/>
    <p:sldId id="271" r:id="rId11"/>
    <p:sldId id="2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E8F1D-EC30-44C2-9135-040B8CCCB877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366F5-4ED9-46B6-9DC2-8B0A35CCF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8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those interested in collaboration and share your business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366F5-4ED9-46B6-9DC2-8B0A35CCF8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0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3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0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8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4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2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0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7/4/2023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wezouganda.org/" TargetMode="External"/><Relationship Id="rId5" Type="http://schemas.openxmlformats.org/officeDocument/2006/relationships/hyperlink" Target="mailto:info@uwezouganda.org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2194C-5C32-4FF0-898E-D9B65F71B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642744-D88F-FBC7-7F9B-CED17D300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3658045" cy="3222314"/>
          </a:xfrm>
        </p:spPr>
        <p:txBody>
          <a:bodyPr anchor="t">
            <a:noAutofit/>
          </a:bodyPr>
          <a:lstStyle/>
          <a:p>
            <a:r>
              <a:rPr lang="en-US" sz="2800" dirty="0"/>
              <a:t>Using facilitated advocacy to engage teachers in dialogue with other community actors for improved learning outcomes</a:t>
            </a:r>
            <a:br>
              <a:rPr lang="en-US" sz="2400" dirty="0"/>
            </a:br>
            <a:endParaRPr lang="it-IT" sz="2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613BFC-9F4D-29D3-2FFC-834ED57ED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8" y="4902489"/>
            <a:ext cx="3176721" cy="985075"/>
          </a:xfrm>
        </p:spPr>
        <p:txBody>
          <a:bodyPr anchor="b">
            <a:normAutofit/>
          </a:bodyPr>
          <a:lstStyle/>
          <a:p>
            <a:r>
              <a:rPr lang="it-IT" dirty="0"/>
              <a:t>Mary Goretti Nakabugo, PhD </a:t>
            </a:r>
          </a:p>
          <a:p>
            <a:r>
              <a:rPr lang="it-IT" dirty="0"/>
              <a:t>Uwezo Uganda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1776ED6-F0C9-44DC-8CB5-8EC765E6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097" y="0"/>
            <a:ext cx="6967702" cy="6858000"/>
          </a:xfrm>
          <a:custGeom>
            <a:avLst/>
            <a:gdLst>
              <a:gd name="connsiteX0" fmla="*/ 0 w 6967702"/>
              <a:gd name="connsiteY0" fmla="*/ 0 h 6858000"/>
              <a:gd name="connsiteX1" fmla="*/ 6967702 w 6967702"/>
              <a:gd name="connsiteY1" fmla="*/ 0 h 6858000"/>
              <a:gd name="connsiteX2" fmla="*/ 6609336 w 6967702"/>
              <a:gd name="connsiteY2" fmla="*/ 8919 h 6858000"/>
              <a:gd name="connsiteX3" fmla="*/ 0 w 69677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7702" h="6858000">
                <a:moveTo>
                  <a:pt x="0" y="0"/>
                </a:moveTo>
                <a:lnTo>
                  <a:pt x="6967702" y="0"/>
                </a:lnTo>
                <a:lnTo>
                  <a:pt x="6609336" y="8919"/>
                </a:lnTo>
                <a:cubicBezTo>
                  <a:pt x="2927707" y="192598"/>
                  <a:pt x="0" y="3188792"/>
                  <a:pt x="0" y="6858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Un concetto genetico astratto">
            <a:extLst>
              <a:ext uri="{FF2B5EF4-FFF2-40B4-BE49-F238E27FC236}">
                <a16:creationId xmlns:a16="http://schemas.microsoft.com/office/drawing/2014/main" id="{18AF5CFE-0B79-156E-0267-4423D04AA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" r="1" b="1"/>
          <a:stretch/>
        </p:blipFill>
        <p:spPr>
          <a:xfrm>
            <a:off x="5224099" y="2"/>
            <a:ext cx="6967903" cy="6858005"/>
          </a:xfrm>
          <a:custGeom>
            <a:avLst/>
            <a:gdLst/>
            <a:ahLst/>
            <a:cxnLst/>
            <a:rect l="l" t="t" r="r" b="b"/>
            <a:pathLst>
              <a:path w="6967903" h="6858005">
                <a:moveTo>
                  <a:pt x="6967903" y="0"/>
                </a:moveTo>
                <a:lnTo>
                  <a:pt x="6967903" y="6858005"/>
                </a:lnTo>
                <a:lnTo>
                  <a:pt x="0" y="6858005"/>
                </a:lnTo>
                <a:cubicBezTo>
                  <a:pt x="0" y="3070435"/>
                  <a:pt x="3119637" y="0"/>
                  <a:pt x="6967903" y="0"/>
                </a:cubicBezTo>
                <a:close/>
              </a:path>
            </a:pathLst>
          </a:cu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6E38C28B-3756-F93A-D0E9-95CA1576C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" y="353528"/>
            <a:ext cx="890905" cy="890905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5433EE6-A457-162D-6EBA-C0645DB28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38" y="353528"/>
            <a:ext cx="1470935" cy="808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4D53D9-EB4C-4CDF-AF56-06B6A8CF0D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17605" y="5372143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1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084D6-B22B-1E3C-62F3-86C4E123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References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4A727-7C8D-52B8-4785-AD40CEEF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675" y="1799185"/>
            <a:ext cx="9950103" cy="3513514"/>
          </a:xfrm>
        </p:spPr>
        <p:txBody>
          <a:bodyPr/>
          <a:lstStyle/>
          <a:p>
            <a:pPr marL="400050" lvl="1"/>
            <a:r>
              <a:rPr lang="en-US" sz="1800" b="0" dirty="0"/>
              <a:t>Graham </a:t>
            </a:r>
            <a:r>
              <a:rPr lang="en-US" sz="1800" b="0" dirty="0" err="1"/>
              <a:t>Haylor</a:t>
            </a:r>
            <a:r>
              <a:rPr lang="en-US" sz="1800" b="0" dirty="0"/>
              <a:t> and William Savage 2019 </a:t>
            </a:r>
            <a:r>
              <a:rPr lang="en-US" sz="1800" b="0" i="1" dirty="0"/>
              <a:t>Facilitated Advocacy for Sustainable Development: An Approach and Its Paradoxes</a:t>
            </a:r>
            <a:r>
              <a:rPr lang="en-US" sz="1800" b="0" dirty="0"/>
              <a:t>. Oxford, England and New York, USA: Routledge. </a:t>
            </a:r>
          </a:p>
          <a:p>
            <a:pPr marL="400050" lvl="1"/>
            <a:endParaRPr lang="en-US" sz="1800" b="0" i="1" dirty="0"/>
          </a:p>
          <a:p>
            <a:pPr marL="400050" lvl="1"/>
            <a:r>
              <a:rPr lang="en-US" sz="1800" b="0" dirty="0"/>
              <a:t>Rick Davies and Jess Dart 2005 </a:t>
            </a:r>
            <a:r>
              <a:rPr lang="en-US" sz="1800" b="0" i="1" dirty="0"/>
              <a:t>The 'Most Significant Change' Technique - A Guide to Its Use</a:t>
            </a:r>
            <a:r>
              <a:rPr lang="en-US" sz="1800" b="0" dirty="0"/>
              <a:t>. Funded by CARE International, United Kingdom; Oxfam Community Aid Abroad, Australia; Learning to Learn, Government of South Australia; Oxfam New Zealand; Christian Aid, United Kingdom; Exchange, United Kingdom; Ibis, Denmark; </a:t>
            </a:r>
            <a:r>
              <a:rPr lang="en-US" sz="1800" b="0" dirty="0" err="1"/>
              <a:t>Mellemfolkeligt</a:t>
            </a:r>
            <a:r>
              <a:rPr lang="en-US" sz="1800" b="0" dirty="0"/>
              <a:t> </a:t>
            </a:r>
            <a:r>
              <a:rPr lang="en-US" sz="1800" b="0" dirty="0" err="1"/>
              <a:t>Samvirke</a:t>
            </a:r>
            <a:r>
              <a:rPr lang="en-US" sz="1800" b="0" dirty="0"/>
              <a:t> (MS), Denmark; Lutheran World Relief, United States of America. </a:t>
            </a:r>
            <a:endParaRPr lang="en-US" sz="1800" b="0" i="1" dirty="0"/>
          </a:p>
          <a:p>
            <a:pPr marL="400050" lvl="1"/>
            <a:endParaRPr lang="en-US" sz="2400" i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9459B7-472D-D9E6-752C-C8CA7146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56" y="283871"/>
            <a:ext cx="1588135" cy="87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79EFF5-0331-8FA8-BAC2-9DB4F6E0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9" y="471717"/>
            <a:ext cx="890905" cy="89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228BE-7081-402A-A59A-805CFC1E2E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17605" y="5372143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9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084D6-B22B-1E3C-62F3-86C4E123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9459B7-472D-D9E6-752C-C8CA71463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956" y="283871"/>
            <a:ext cx="1588135" cy="87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79EFF5-0331-8FA8-BAC2-9DB4F6E05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9" y="471717"/>
            <a:ext cx="890905" cy="890905"/>
          </a:xfrm>
          <a:prstGeom prst="rect">
            <a:avLst/>
          </a:prstGeom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189ACC0A-0BD3-4096-A96A-4E932050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971" y="2144139"/>
            <a:ext cx="3259547" cy="460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4000" dirty="0"/>
              <a:t>Contact Us!</a:t>
            </a:r>
            <a:br>
              <a:rPr lang="nl-NL" altLang="en-US" sz="3400" dirty="0"/>
            </a:br>
            <a:r>
              <a:rPr lang="nl-NL" altLang="en-US" sz="1800" dirty="0"/>
              <a:t>Uwezo Uganda, </a:t>
            </a:r>
          </a:p>
          <a:p>
            <a:pPr>
              <a:buNone/>
            </a:pPr>
            <a:r>
              <a:rPr lang="en-US" sz="1800" dirty="0"/>
              <a:t>Corner House, Suite B1</a:t>
            </a:r>
          </a:p>
          <a:p>
            <a:pPr>
              <a:buNone/>
            </a:pPr>
            <a:r>
              <a:rPr lang="en-US" sz="1800" dirty="0"/>
              <a:t>Plot 436/437, </a:t>
            </a:r>
            <a:r>
              <a:rPr lang="en-US" sz="1800" dirty="0" err="1"/>
              <a:t>Mawanda</a:t>
            </a:r>
            <a:r>
              <a:rPr lang="en-US" sz="1800" dirty="0"/>
              <a:t> Road</a:t>
            </a:r>
          </a:p>
          <a:p>
            <a:pPr>
              <a:buNone/>
            </a:pPr>
            <a:r>
              <a:rPr lang="en-US" sz="1800" dirty="0" err="1"/>
              <a:t>Kamwokya</a:t>
            </a:r>
            <a:r>
              <a:rPr lang="en-US" sz="1800" dirty="0"/>
              <a:t>, Kampala</a:t>
            </a:r>
          </a:p>
          <a:p>
            <a:pPr>
              <a:buNone/>
            </a:pPr>
            <a:r>
              <a:rPr lang="en-US" sz="1800" dirty="0"/>
              <a:t>P.O Box 33275, Kampala, Uganda</a:t>
            </a:r>
          </a:p>
          <a:p>
            <a:pPr>
              <a:buNone/>
            </a:pPr>
            <a:r>
              <a:rPr lang="en-US" sz="1800" dirty="0"/>
              <a:t>Tel: +256-393-193-441</a:t>
            </a:r>
          </a:p>
          <a:p>
            <a:pPr>
              <a:buNone/>
            </a:pPr>
            <a:r>
              <a:rPr lang="en-US" sz="1800" dirty="0"/>
              <a:t>E-mail: </a:t>
            </a:r>
            <a:r>
              <a:rPr lang="en-US" sz="1800" dirty="0">
                <a:hlinkClick r:id="rId5"/>
              </a:rPr>
              <a:t>info@uwezouganda.org</a:t>
            </a:r>
            <a:r>
              <a:rPr lang="en-US" sz="1800" dirty="0"/>
              <a:t> </a:t>
            </a:r>
          </a:p>
          <a:p>
            <a:pPr>
              <a:buNone/>
            </a:pPr>
            <a:r>
              <a:rPr lang="en-US" sz="1800" dirty="0">
                <a:hlinkClick r:id="rId6"/>
              </a:rPr>
              <a:t>https://uwezouganda.org/</a:t>
            </a:r>
            <a:r>
              <a:rPr lang="en-US" sz="1800" dirty="0"/>
              <a:t> </a:t>
            </a:r>
          </a:p>
          <a:p>
            <a:pPr>
              <a:buNone/>
            </a:pPr>
            <a:r>
              <a:rPr lang="en-US" sz="1800" dirty="0"/>
              <a:t>Twitter: </a:t>
            </a:r>
            <a:r>
              <a:rPr lang="en-US" sz="1800" dirty="0">
                <a:solidFill>
                  <a:srgbClr val="0070C0"/>
                </a:solidFill>
              </a:rPr>
              <a:t>@</a:t>
            </a:r>
            <a:r>
              <a:rPr lang="en-US" sz="1800" dirty="0" err="1">
                <a:solidFill>
                  <a:srgbClr val="0070C0"/>
                </a:solidFill>
              </a:rPr>
              <a:t>UwezoUganda</a:t>
            </a:r>
            <a:endParaRPr lang="en-US" sz="18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800" dirty="0"/>
              <a:t>               </a:t>
            </a:r>
            <a:r>
              <a:rPr lang="en-US" sz="1800" dirty="0">
                <a:solidFill>
                  <a:srgbClr val="0070C0"/>
                </a:solidFill>
              </a:rPr>
              <a:t>@</a:t>
            </a:r>
            <a:r>
              <a:rPr lang="en-US" sz="1800" dirty="0" err="1">
                <a:solidFill>
                  <a:srgbClr val="0070C0"/>
                </a:solidFill>
              </a:rPr>
              <a:t>MNakabug</a:t>
            </a:r>
            <a:endParaRPr lang="en-US" sz="18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98326-DC8A-4DBC-94ED-94140C4432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17605" y="5372143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084D6-B22B-1E3C-62F3-86C4E123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Are Our Children Learning?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9459B7-472D-D9E6-752C-C8CA7146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56" y="283871"/>
            <a:ext cx="1588135" cy="87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79EFF5-0331-8FA8-BAC2-9DB4F6E0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9" y="415446"/>
            <a:ext cx="890905" cy="89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2B1D0-FDD2-48DD-AC71-B7BA3BF0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946" y="2178012"/>
            <a:ext cx="3302404" cy="42806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B01B16-E83D-4010-8E44-EF43C3B99D93}"/>
              </a:ext>
            </a:extLst>
          </p:cNvPr>
          <p:cNvSpPr/>
          <p:nvPr/>
        </p:nvSpPr>
        <p:spPr>
          <a:xfrm>
            <a:off x="6241145" y="1982582"/>
            <a:ext cx="46923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400050" lvl="1"/>
            <a:r>
              <a:rPr lang="en-US" sz="2400" i="1" dirty="0" err="1"/>
              <a:t>Uwezo</a:t>
            </a:r>
            <a:endParaRPr lang="en-US" sz="2400" i="1" dirty="0"/>
          </a:p>
          <a:p>
            <a:pPr marL="400050" lvl="1"/>
            <a:endParaRPr lang="en-US" sz="2400" i="1" dirty="0"/>
          </a:p>
          <a:p>
            <a:pPr marL="400050" lvl="1"/>
            <a:r>
              <a:rPr lang="en-US" sz="2400" i="1" dirty="0"/>
              <a:t>Citizen-led assessment -- nation-wide, regional</a:t>
            </a:r>
          </a:p>
          <a:p>
            <a:pPr marL="400050" lvl="1"/>
            <a:endParaRPr lang="en-US" sz="2400" i="1" dirty="0"/>
          </a:p>
          <a:p>
            <a:pPr marL="400050" lvl="1"/>
            <a:r>
              <a:rPr lang="en-US" sz="2400" i="1" dirty="0"/>
              <a:t>Village report cards and meeting</a:t>
            </a:r>
          </a:p>
          <a:p>
            <a:pPr marL="400050" lvl="1"/>
            <a:endParaRPr lang="en-US" sz="2400" i="1" dirty="0"/>
          </a:p>
          <a:p>
            <a:pPr marL="400050" lvl="1"/>
            <a:r>
              <a:rPr lang="en-US" sz="2400" i="1" dirty="0"/>
              <a:t>A role for facilitated advocacy?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405EAF-6545-4D9B-9BED-09CDCDCD9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17605" y="5372143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084D6-B22B-1E3C-62F3-86C4E123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Making It Easier to Take Action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9459B7-472D-D9E6-752C-C8CA7146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56" y="283871"/>
            <a:ext cx="1588135" cy="87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79EFF5-0331-8FA8-BAC2-9DB4F6E0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9" y="471717"/>
            <a:ext cx="890905" cy="89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8E612E-DDC0-47CD-B123-0E844D971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270" y="1902607"/>
            <a:ext cx="2931931" cy="485483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FA01FC-4B18-48BE-8480-6941E204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427" y="1902607"/>
            <a:ext cx="5517211" cy="4774944"/>
          </a:xfrm>
        </p:spPr>
        <p:txBody>
          <a:bodyPr/>
          <a:lstStyle/>
          <a:p>
            <a:pPr marL="400050" lvl="1"/>
            <a:r>
              <a:rPr lang="en-US" sz="2400" i="1" dirty="0"/>
              <a:t>What is facilitated advocacy? </a:t>
            </a:r>
            <a:r>
              <a:rPr lang="en-US" sz="2400" b="0" dirty="0"/>
              <a:t>(</a:t>
            </a:r>
            <a:r>
              <a:rPr lang="en-US" sz="2400" b="0" dirty="0" err="1"/>
              <a:t>Haylor</a:t>
            </a:r>
            <a:r>
              <a:rPr lang="en-US" sz="2400" b="0" dirty="0"/>
              <a:t> and Savage 2019)</a:t>
            </a:r>
          </a:p>
          <a:p>
            <a:pPr marL="400050" lvl="1" indent="0">
              <a:buNone/>
            </a:pPr>
            <a:endParaRPr lang="en-US" sz="2400" i="1" dirty="0"/>
          </a:p>
          <a:p>
            <a:pPr marL="400050" lvl="1" indent="0">
              <a:buNone/>
            </a:pPr>
            <a:r>
              <a:rPr lang="en-US" sz="2400" i="1" dirty="0"/>
              <a:t>Advocacy in Uwezo / community engagement</a:t>
            </a:r>
          </a:p>
          <a:p>
            <a:pPr marL="400050" lvl="1" indent="0">
              <a:buNone/>
            </a:pPr>
            <a:endParaRPr lang="en-US" sz="2400" i="1" dirty="0"/>
          </a:p>
          <a:p>
            <a:pPr marL="400050" lvl="1" indent="0">
              <a:buNone/>
            </a:pPr>
            <a:r>
              <a:rPr lang="en-US" sz="2400" i="1" dirty="0"/>
              <a:t>The SDGs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2BE617-6C5C-4A08-96F7-87A3994BB0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17605" y="5372143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6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084D6-B22B-1E3C-62F3-86C4E123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What is Facilitated Advocacy?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4A727-7C8D-52B8-4785-AD40CEEF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05" y="1893395"/>
            <a:ext cx="10955312" cy="3513514"/>
          </a:xfrm>
        </p:spPr>
        <p:txBody>
          <a:bodyPr>
            <a:normAutofit/>
          </a:bodyPr>
          <a:lstStyle/>
          <a:p>
            <a:pPr marL="685800" lvl="1" indent="-285750">
              <a:buFontTx/>
              <a:buChar char="-"/>
            </a:pPr>
            <a:r>
              <a:rPr lang="en-US" sz="2000" b="0" dirty="0"/>
              <a:t>Facilitated advocacy is an approach to development initiatives that enables people to engage with each other equitably and to identify desired changes in policy and practice.  </a:t>
            </a:r>
          </a:p>
          <a:p>
            <a:pPr marL="742950" lvl="1" indent="-342900">
              <a:buFontTx/>
              <a:buChar char="-"/>
            </a:pPr>
            <a:r>
              <a:rPr lang="en-US" sz="2000" b="0" dirty="0"/>
              <a:t>Developed over several years in Asia and Africa, the facilitated advocacy approach grew out of experiences of listening to the voices of people in change processes that place the so-called target group at the </a:t>
            </a:r>
            <a:r>
              <a:rPr lang="en-US" sz="2000" b="0" dirty="0" err="1"/>
              <a:t>centre</a:t>
            </a:r>
            <a:r>
              <a:rPr lang="en-US" sz="2000" b="0" dirty="0"/>
              <a:t> of development efforts, and that support them to advocate for what they value (</a:t>
            </a:r>
            <a:r>
              <a:rPr lang="en-US" sz="2000" b="0" dirty="0" err="1"/>
              <a:t>Haylor</a:t>
            </a:r>
            <a:r>
              <a:rPr lang="en-US" sz="2000" b="0" dirty="0"/>
              <a:t> and Savage, 2019)</a:t>
            </a:r>
          </a:p>
          <a:p>
            <a:pPr marL="742950" lvl="1" indent="-342900">
              <a:buFontTx/>
              <a:buChar char="-"/>
            </a:pPr>
            <a:r>
              <a:rPr lang="en-US" sz="2000" b="0" dirty="0"/>
              <a:t>The promotion of a facilitated advocacy approach is also in alignment with the Sustainable Development Goals (SDGs) agenda to “leave no one behind”, </a:t>
            </a:r>
            <a:endParaRPr lang="en-US" sz="2000" b="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9459B7-472D-D9E6-752C-C8CA7146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56" y="283871"/>
            <a:ext cx="1588135" cy="87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79EFF5-0331-8FA8-BAC2-9DB4F6E0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9" y="471717"/>
            <a:ext cx="890905" cy="89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ADAFF-0C9D-4CF7-A1F4-B7810A3FC7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17605" y="5372143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084D6-B22B-1E3C-62F3-86C4E123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Training in, Piloting and Evaluating the Approach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4A727-7C8D-52B8-4785-AD40CEEF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897" y="2227810"/>
            <a:ext cx="9950103" cy="3513514"/>
          </a:xfrm>
        </p:spPr>
        <p:txBody>
          <a:bodyPr>
            <a:normAutofit fontScale="92500"/>
          </a:bodyPr>
          <a:lstStyle/>
          <a:p>
            <a:pPr marL="400050" lvl="1"/>
            <a:r>
              <a:rPr lang="en-US" sz="2400" b="0" i="1" dirty="0">
                <a:latin typeface="Calibri" panose="020F0502020204030204" pitchFamily="34" charset="0"/>
              </a:rPr>
              <a:t>Equitable participation</a:t>
            </a:r>
          </a:p>
          <a:p>
            <a:pPr marL="400050" lvl="1"/>
            <a:r>
              <a:rPr lang="en-US" sz="2400" b="0" i="1" dirty="0">
                <a:latin typeface="Calibri" panose="020F0502020204030204" pitchFamily="34" charset="0"/>
              </a:rPr>
              <a:t>Children’s, parents’,  teachers’ and local leaders’ involvement and participation</a:t>
            </a:r>
          </a:p>
          <a:p>
            <a:pPr marL="400050" lvl="1"/>
            <a:r>
              <a:rPr lang="en-US" sz="2400" b="0" i="1" dirty="0">
                <a:latin typeface="Calibri" panose="020F0502020204030204" pitchFamily="34" charset="0"/>
              </a:rPr>
              <a:t>Consensus-building</a:t>
            </a:r>
          </a:p>
          <a:p>
            <a:pPr marL="400050" lvl="1"/>
            <a:endParaRPr lang="en-US" sz="2400" b="0" i="1" dirty="0">
              <a:latin typeface="Calibri" panose="020F0502020204030204" pitchFamily="34" charset="0"/>
            </a:endParaRPr>
          </a:p>
          <a:p>
            <a:pPr marL="400050" lvl="1"/>
            <a:r>
              <a:rPr lang="en-US" sz="2400" b="0" i="1" dirty="0">
                <a:latin typeface="Calibri" panose="020F0502020204030204" pitchFamily="34" charset="0"/>
              </a:rPr>
              <a:t>Most significant change </a:t>
            </a:r>
            <a:r>
              <a:rPr lang="en-US" sz="2000" b="0" i="1" dirty="0">
                <a:latin typeface="Calibri" panose="020F0502020204030204" pitchFamily="34" charset="0"/>
              </a:rPr>
              <a:t>stories </a:t>
            </a:r>
            <a:r>
              <a:rPr lang="en-US" sz="2000" b="0" dirty="0"/>
              <a:t>(Davies and Dart 2005)</a:t>
            </a:r>
            <a:endParaRPr lang="en-US" sz="2000" b="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    </a:t>
            </a: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9459B7-472D-D9E6-752C-C8CA7146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56" y="283871"/>
            <a:ext cx="1588135" cy="87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79EFF5-0331-8FA8-BAC2-9DB4F6E0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9" y="471717"/>
            <a:ext cx="890905" cy="89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ADAFF-0C9D-4CF7-A1F4-B7810A3FC7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17605" y="5372143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5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084D6-B22B-1E3C-62F3-86C4E123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from the Pilot and Implications for Uwezo</a:t>
            </a:r>
            <a:br>
              <a:rPr lang="en-US" dirty="0"/>
            </a:b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9459B7-472D-D9E6-752C-C8CA7146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56" y="283871"/>
            <a:ext cx="1588135" cy="87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79EFF5-0331-8FA8-BAC2-9DB4F6E0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9" y="471717"/>
            <a:ext cx="890905" cy="89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6FAAD-65F2-4B4E-B0EA-06F2B656D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62" y="2491041"/>
            <a:ext cx="3072607" cy="41774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C3154D-4DB4-427E-9F72-77FEE183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56" y="2396636"/>
            <a:ext cx="5029200" cy="4177493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400050" lvl="1" indent="0">
              <a:buNone/>
            </a:pPr>
            <a:r>
              <a:rPr lang="en-US" sz="2400" i="1" dirty="0"/>
              <a:t>Facilitation</a:t>
            </a:r>
          </a:p>
          <a:p>
            <a:pPr marL="400050" lvl="1" indent="0">
              <a:buNone/>
            </a:pPr>
            <a:endParaRPr lang="en-US" sz="2400" i="1" dirty="0"/>
          </a:p>
          <a:p>
            <a:pPr marL="400050" lvl="1" indent="0">
              <a:buNone/>
            </a:pPr>
            <a:r>
              <a:rPr lang="en-US" sz="2400" i="1" dirty="0"/>
              <a:t>Advocacy</a:t>
            </a:r>
          </a:p>
          <a:p>
            <a:pPr marL="400050" lvl="1" indent="0">
              <a:buNone/>
            </a:pPr>
            <a:endParaRPr lang="en-US" sz="2400" i="1" dirty="0"/>
          </a:p>
          <a:p>
            <a:pPr marL="400050" lvl="1" indent="0">
              <a:buNone/>
            </a:pPr>
            <a:r>
              <a:rPr lang="en-US" sz="2400" i="1" dirty="0"/>
              <a:t>Training</a:t>
            </a:r>
          </a:p>
          <a:p>
            <a:pPr marL="400050" lvl="1" indent="0">
              <a:buNone/>
            </a:pPr>
            <a:endParaRPr lang="en-US" sz="2400" i="1" dirty="0"/>
          </a:p>
          <a:p>
            <a:pPr marL="400050" lvl="1" indent="0">
              <a:buNone/>
            </a:pPr>
            <a:r>
              <a:rPr lang="en-US" sz="2400" i="1" dirty="0"/>
              <a:t>Monitoring and evaluation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003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084D6-B22B-1E3C-62F3-86C4E123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Some key insights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4A727-7C8D-52B8-4785-AD40CEEF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675" y="1799185"/>
            <a:ext cx="9950103" cy="3513514"/>
          </a:xfrm>
        </p:spPr>
        <p:txBody>
          <a:bodyPr/>
          <a:lstStyle/>
          <a:p>
            <a:pPr marL="400050" lvl="1"/>
            <a:r>
              <a:rPr lang="en-US" sz="2400" b="0" dirty="0"/>
              <a:t>A common theme seemed to be parents’ </a:t>
            </a:r>
            <a:r>
              <a:rPr lang="en-US" sz="2400" b="0" dirty="0" err="1"/>
              <a:t>realisation</a:t>
            </a:r>
            <a:r>
              <a:rPr lang="en-US" sz="2400" b="0" dirty="0"/>
              <a:t> of their own responsibilities for their children’s learning, and more broadly, a more widely shared understanding across the community of roles, rights and responsibilities in the learning of the village’s children. </a:t>
            </a:r>
            <a:endParaRPr lang="en-US" sz="2400" i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9459B7-472D-D9E6-752C-C8CA7146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56" y="283871"/>
            <a:ext cx="1588135" cy="87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79EFF5-0331-8FA8-BAC2-9DB4F6E0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9" y="471717"/>
            <a:ext cx="890905" cy="89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228BE-7081-402A-A59A-805CFC1E2E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17605" y="5372143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5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084D6-B22B-1E3C-62F3-86C4E123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A Role for Facilitated Advocacy in Education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4A727-7C8D-52B8-4785-AD40CEEF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675" y="1799185"/>
            <a:ext cx="9950103" cy="3513514"/>
          </a:xfrm>
        </p:spPr>
        <p:txBody>
          <a:bodyPr>
            <a:normAutofit fontScale="92500"/>
          </a:bodyPr>
          <a:lstStyle/>
          <a:p>
            <a:pPr marL="400050" lvl="1"/>
            <a:r>
              <a:rPr lang="en-US" sz="2400" i="1" dirty="0"/>
              <a:t>Centering children, parents, teachers and local leaders in the conversation</a:t>
            </a:r>
          </a:p>
          <a:p>
            <a:pPr marL="400050" lvl="1"/>
            <a:endParaRPr lang="en-US" sz="2400" i="1" dirty="0"/>
          </a:p>
          <a:p>
            <a:pPr marL="400050" lvl="1"/>
            <a:r>
              <a:rPr lang="en-US" sz="2400" i="1" dirty="0"/>
              <a:t>Nurturing community-grown solutions</a:t>
            </a:r>
          </a:p>
          <a:p>
            <a:pPr marL="400050" lvl="1"/>
            <a:endParaRPr lang="en-US" sz="2400" i="1" dirty="0"/>
          </a:p>
          <a:p>
            <a:pPr marL="800100" lvl="2" indent="0">
              <a:buNone/>
            </a:pPr>
            <a:r>
              <a:rPr lang="en-US" sz="2000" i="1" dirty="0"/>
              <a:t>… so as to …</a:t>
            </a:r>
          </a:p>
          <a:p>
            <a:pPr marL="400050" lvl="1"/>
            <a:endParaRPr lang="en-US" sz="2400" i="1" dirty="0"/>
          </a:p>
          <a:p>
            <a:pPr marL="400050" lvl="1"/>
            <a:r>
              <a:rPr lang="en-US" sz="2400" i="1" dirty="0"/>
              <a:t>Influence local and national policy and practice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9459B7-472D-D9E6-752C-C8CA7146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56" y="283871"/>
            <a:ext cx="1588135" cy="87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79EFF5-0331-8FA8-BAC2-9DB4F6E0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9" y="471717"/>
            <a:ext cx="890905" cy="89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228BE-7081-402A-A59A-805CFC1E2E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17605" y="5372143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5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084D6-B22B-1E3C-62F3-86C4E123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Collective commitments included;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4A727-7C8D-52B8-4785-AD40CEEF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675" y="1799185"/>
            <a:ext cx="9950103" cy="3513514"/>
          </a:xfrm>
        </p:spPr>
        <p:txBody>
          <a:bodyPr/>
          <a:lstStyle/>
          <a:p>
            <a:pPr marL="742950" lvl="1" indent="-342900">
              <a:buFontTx/>
              <a:buChar char="-"/>
            </a:pPr>
            <a:r>
              <a:rPr lang="en-US" sz="2400" b="0" dirty="0"/>
              <a:t>Addressing issues of teacher and children absenteeism</a:t>
            </a:r>
          </a:p>
          <a:p>
            <a:pPr marL="742950" lvl="1" indent="-342900">
              <a:buFontTx/>
              <a:buChar char="-"/>
            </a:pPr>
            <a:r>
              <a:rPr lang="en-US" sz="2400" b="0" i="1" dirty="0"/>
              <a:t>Addressing issues of teacher shortages</a:t>
            </a:r>
          </a:p>
          <a:p>
            <a:pPr marL="742950" lvl="1" indent="-342900">
              <a:buFontTx/>
              <a:buChar char="-"/>
            </a:pPr>
            <a:r>
              <a:rPr lang="en-US" sz="2400" b="0" i="1" dirty="0"/>
              <a:t>Issues of safe drinking water for children at school</a:t>
            </a:r>
          </a:p>
          <a:p>
            <a:pPr marL="742950" lvl="1" indent="-342900">
              <a:buFontTx/>
              <a:buChar char="-"/>
            </a:pPr>
            <a:r>
              <a:rPr lang="en-US" sz="2400" b="0" i="1" dirty="0"/>
              <a:t>Parents checking the children’s exercise books and monitoring them at school</a:t>
            </a:r>
          </a:p>
          <a:p>
            <a:pPr marL="742950" lvl="1" indent="-342900">
              <a:buFontTx/>
              <a:buChar char="-"/>
            </a:pPr>
            <a:r>
              <a:rPr lang="en-US" sz="2400" b="0" i="1" dirty="0"/>
              <a:t>Issues of pre-school provision</a:t>
            </a:r>
          </a:p>
          <a:p>
            <a:pPr marL="742950" lvl="1" indent="-342900">
              <a:buFontTx/>
              <a:buChar char="-"/>
            </a:pPr>
            <a:r>
              <a:rPr lang="en-US" sz="2400" b="0" i="1" dirty="0"/>
              <a:t>Attendance of parents-teacher meetings</a:t>
            </a:r>
          </a:p>
          <a:p>
            <a:pPr marL="742950" lvl="1" indent="-342900">
              <a:buFontTx/>
              <a:buChar char="-"/>
            </a:pPr>
            <a:endParaRPr lang="en-US" sz="2400" b="0" i="1" dirty="0"/>
          </a:p>
          <a:p>
            <a:pPr marL="742950" lvl="1" indent="-342900">
              <a:buFontTx/>
              <a:buChar char="-"/>
            </a:pPr>
            <a:endParaRPr lang="en-US" sz="2400" i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9459B7-472D-D9E6-752C-C8CA7146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56" y="283871"/>
            <a:ext cx="1588135" cy="87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79EFF5-0331-8FA8-BAC2-9DB4F6E0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9" y="471717"/>
            <a:ext cx="890905" cy="89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228BE-7081-402A-A59A-805CFC1E2E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17605" y="5372143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94809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3" id="{D84B81C4-4BF5-1F4E-80C7-49D248B7D7B4}" vid="{BED09950-942C-524D-BF71-C772CC906C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MGNakaugo_ISATT presentation040723</Template>
  <TotalTime>1707</TotalTime>
  <Words>554</Words>
  <Application>Microsoft Office PowerPoint</Application>
  <PresentationFormat>Widescreen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Avenir Next LT Pro</vt:lpstr>
      <vt:lpstr>Avenir Next LT Pro Light</vt:lpstr>
      <vt:lpstr>Calibri</vt:lpstr>
      <vt:lpstr>BlocksVTI</vt:lpstr>
      <vt:lpstr>Using facilitated advocacy to engage teachers in dialogue with other community actors for improved learning outcomes </vt:lpstr>
      <vt:lpstr>    Are Our Children Learning? </vt:lpstr>
      <vt:lpstr>    Making It Easier to Take Action </vt:lpstr>
      <vt:lpstr>    What is Facilitated Advocacy? </vt:lpstr>
      <vt:lpstr>  Training in, Piloting and Evaluating the Approach </vt:lpstr>
      <vt:lpstr>Learning from the Pilot and Implications for Uwezo </vt:lpstr>
      <vt:lpstr>    Some key insights </vt:lpstr>
      <vt:lpstr>   A Role for Facilitated Advocacy in Education </vt:lpstr>
      <vt:lpstr>    Collective commitments included; </vt:lpstr>
      <vt:lpstr>    References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facilitated advocacy to engage teachers in dialogue with other community actors </dc:title>
  <dc:creator>Mary Goretti Nakabugo</dc:creator>
  <cp:lastModifiedBy>Mary Goretti Nakabugo</cp:lastModifiedBy>
  <cp:revision>33</cp:revision>
  <dcterms:created xsi:type="dcterms:W3CDTF">2023-07-03T17:50:16Z</dcterms:created>
  <dcterms:modified xsi:type="dcterms:W3CDTF">2023-07-05T02:18:42Z</dcterms:modified>
</cp:coreProperties>
</file>