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12" r:id="rId3"/>
    <p:sldId id="300" r:id="rId4"/>
    <p:sldId id="301" r:id="rId5"/>
    <p:sldId id="313" r:id="rId6"/>
    <p:sldId id="302" r:id="rId7"/>
    <p:sldId id="303" r:id="rId8"/>
    <p:sldId id="314" r:id="rId9"/>
    <p:sldId id="315" r:id="rId10"/>
    <p:sldId id="316" r:id="rId11"/>
    <p:sldId id="317" r:id="rId12"/>
    <p:sldId id="318" r:id="rId13"/>
    <p:sldId id="319" r:id="rId14"/>
    <p:sldId id="321" r:id="rId15"/>
    <p:sldId id="322" r:id="rId16"/>
    <p:sldId id="320" r:id="rId17"/>
    <p:sldId id="323" r:id="rId18"/>
    <p:sldId id="325" r:id="rId19"/>
    <p:sldId id="326" r:id="rId20"/>
    <p:sldId id="327"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Goretti Nakabugo" initials="MGN" lastIdx="7" clrIdx="0">
    <p:extLst>
      <p:ext uri="{19B8F6BF-5375-455C-9EA6-DF929625EA0E}">
        <p15:presenceInfo xmlns:p15="http://schemas.microsoft.com/office/powerpoint/2012/main" userId="S-1-5-21-3361155049-274584868-3386626245-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5220" autoAdjust="0"/>
  </p:normalViewPr>
  <p:slideViewPr>
    <p:cSldViewPr snapToGrid="0">
      <p:cViewPr>
        <p:scale>
          <a:sx n="50" d="100"/>
          <a:sy n="50" d="100"/>
        </p:scale>
        <p:origin x="1500" y="546"/>
      </p:cViewPr>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0AD81F-0C15-4EC7-8D4D-7EE528B376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1B2BAC96-84CD-4FB2-B441-9F1BDFE75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A05DEC-FAC0-4D9D-9B80-CCD5FBEA4EF2}" type="datetimeFigureOut">
              <a:rPr lang="x-none" smtClean="0"/>
              <a:t>4/22/2022</a:t>
            </a:fld>
            <a:endParaRPr lang="x-none"/>
          </a:p>
        </p:txBody>
      </p:sp>
      <p:sp>
        <p:nvSpPr>
          <p:cNvPr id="4" name="Footer Placeholder 3">
            <a:extLst>
              <a:ext uri="{FF2B5EF4-FFF2-40B4-BE49-F238E27FC236}">
                <a16:creationId xmlns:a16="http://schemas.microsoft.com/office/drawing/2014/main" id="{EE277C4F-BB38-4EE9-AA05-D9D8E9E2F7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93F3DC1B-E235-4A0E-B626-C65EAF91F2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EA2EA-5DBD-4D4B-A557-1A089408B0D9}" type="slidenum">
              <a:rPr lang="x-none" smtClean="0"/>
              <a:t>‹#›</a:t>
            </a:fld>
            <a:endParaRPr lang="x-none"/>
          </a:p>
        </p:txBody>
      </p:sp>
    </p:spTree>
    <p:extLst>
      <p:ext uri="{BB962C8B-B14F-4D97-AF65-F5344CB8AC3E}">
        <p14:creationId xmlns:p14="http://schemas.microsoft.com/office/powerpoint/2010/main" val="214446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67FB6-CC1A-4ABF-8013-CC93DE86E6BB}"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25BB5-1C57-4F85-B9EB-D7D39487A5F4}" type="slidenum">
              <a:rPr lang="en-US" smtClean="0"/>
              <a:t>‹#›</a:t>
            </a:fld>
            <a:endParaRPr lang="en-US"/>
          </a:p>
        </p:txBody>
      </p:sp>
    </p:spTree>
    <p:extLst>
      <p:ext uri="{BB962C8B-B14F-4D97-AF65-F5344CB8AC3E}">
        <p14:creationId xmlns:p14="http://schemas.microsoft.com/office/powerpoint/2010/main" val="368085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1</a:t>
            </a:fld>
            <a:endParaRPr lang="en-US"/>
          </a:p>
        </p:txBody>
      </p:sp>
    </p:spTree>
    <p:extLst>
      <p:ext uri="{BB962C8B-B14F-4D97-AF65-F5344CB8AC3E}">
        <p14:creationId xmlns:p14="http://schemas.microsoft.com/office/powerpoint/2010/main" val="251207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Patrick Ojok, Senior Lecturer in Special Needs Education – Kyambogo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Jane </a:t>
            </a:r>
            <a:r>
              <a:rPr lang="en-US" dirty="0" err="1"/>
              <a:t>Ssebuyungo</a:t>
            </a:r>
            <a:r>
              <a:rPr lang="en-US" dirty="0"/>
              <a:t> - </a:t>
            </a:r>
            <a:r>
              <a:rPr lang="en-US" sz="1200" kern="1200" dirty="0">
                <a:solidFill>
                  <a:schemeClr val="tx1"/>
                </a:solidFill>
                <a:effectLst/>
                <a:latin typeface="+mn-lt"/>
                <a:ea typeface="+mn-ea"/>
                <a:cs typeface="+mn-cs"/>
              </a:rPr>
              <a:t>Senior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Manager Design, </a:t>
            </a:r>
            <a:r>
              <a:rPr lang="en-US" sz="1200" kern="1200" dirty="0" err="1">
                <a:solidFill>
                  <a:schemeClr val="tx1"/>
                </a:solidFill>
                <a:effectLst/>
                <a:latin typeface="+mn-lt"/>
                <a:ea typeface="+mn-ea"/>
                <a:cs typeface="+mn-cs"/>
              </a:rPr>
              <a:t>STiR</a:t>
            </a:r>
            <a:r>
              <a:rPr lang="en-US" sz="1200" kern="1200" dirty="0">
                <a:solidFill>
                  <a:schemeClr val="tx1"/>
                </a:solidFill>
                <a:effectLst/>
                <a:latin typeface="+mn-lt"/>
                <a:ea typeface="+mn-ea"/>
                <a:cs typeface="+mn-cs"/>
              </a:rPr>
              <a:t>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Modern Karema – Country Director, </a:t>
            </a:r>
            <a:r>
              <a:rPr lang="en-US" sz="1200" kern="1200" dirty="0" err="1">
                <a:solidFill>
                  <a:schemeClr val="tx1"/>
                </a:solidFill>
                <a:effectLst/>
                <a:latin typeface="+mn-lt"/>
                <a:ea typeface="+mn-ea"/>
                <a:cs typeface="+mn-cs"/>
              </a:rPr>
              <a:t>STiR</a:t>
            </a:r>
            <a:r>
              <a:rPr lang="en-US" sz="1200" kern="1200" dirty="0">
                <a:solidFill>
                  <a:schemeClr val="tx1"/>
                </a:solidFill>
                <a:effectLst/>
                <a:latin typeface="+mn-lt"/>
                <a:ea typeface="+mn-ea"/>
                <a:cs typeface="+mn-cs"/>
              </a:rPr>
              <a:t>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Emmy Zoomlamai Okello - </a:t>
            </a:r>
            <a:r>
              <a:rPr lang="en-US" sz="1200" b="0" kern="1200" dirty="0">
                <a:solidFill>
                  <a:schemeClr val="tx1"/>
                </a:solidFill>
                <a:effectLst/>
                <a:latin typeface="+mn-lt"/>
                <a:ea typeface="+mn-ea"/>
                <a:cs typeface="+mn-cs"/>
              </a:rPr>
              <a:t>Executive Director, Foundation for Inclusive Community Help (FICH) </a:t>
            </a:r>
          </a:p>
          <a:p>
            <a:r>
              <a:rPr lang="en-US" sz="1200" b="0" kern="1200" dirty="0">
                <a:solidFill>
                  <a:schemeClr val="tx1"/>
                </a:solidFill>
                <a:effectLst/>
                <a:latin typeface="+mn-lt"/>
                <a:ea typeface="+mn-ea"/>
                <a:cs typeface="+mn-cs"/>
              </a:rPr>
              <a:t>Prof Paul Conway (Discussant) – Professor and </a:t>
            </a:r>
            <a:r>
              <a:rPr lang="en-US" sz="1200" kern="1200" dirty="0">
                <a:solidFill>
                  <a:schemeClr val="tx1"/>
                </a:solidFill>
                <a:effectLst/>
                <a:latin typeface="+mn-lt"/>
                <a:ea typeface="+mn-ea"/>
                <a:cs typeface="+mn-cs"/>
              </a:rPr>
              <a:t>Deputy Head: School of Education, University of Limerick, Ireland</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2</a:t>
            </a:fld>
            <a:endParaRPr lang="en-US"/>
          </a:p>
        </p:txBody>
      </p:sp>
    </p:spTree>
    <p:extLst>
      <p:ext uri="{BB962C8B-B14F-4D97-AF65-F5344CB8AC3E}">
        <p14:creationId xmlns:p14="http://schemas.microsoft.com/office/powerpoint/2010/main" val="372466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baseline="30000" dirty="0"/>
              <a:t>rd</a:t>
            </a:r>
            <a:r>
              <a:rPr lang="en-US" dirty="0"/>
              <a:t> bullet: </a:t>
            </a:r>
            <a:r>
              <a:rPr lang="en-GB" dirty="0"/>
              <a:t>aimed at developing a set of student competencies that provides meaningful learning pathways for all categories of students, namely those who can continue with an ‘academic’ education after lower secondary, those who can join vocational training courses, and those who choose to directly enter the workforce after Senior Four (S4). </a:t>
            </a:r>
            <a:endParaRPr lang="en-US" dirty="0"/>
          </a:p>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4</a:t>
            </a:fld>
            <a:endParaRPr lang="en-US"/>
          </a:p>
        </p:txBody>
      </p:sp>
    </p:spTree>
    <p:extLst>
      <p:ext uri="{BB962C8B-B14F-4D97-AF65-F5344CB8AC3E}">
        <p14:creationId xmlns:p14="http://schemas.microsoft.com/office/powerpoint/2010/main" val="34344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skills such as </a:t>
            </a:r>
          </a:p>
        </p:txBody>
      </p:sp>
      <p:sp>
        <p:nvSpPr>
          <p:cNvPr id="4" name="Slide Number Placeholder 3"/>
          <p:cNvSpPr>
            <a:spLocks noGrp="1"/>
          </p:cNvSpPr>
          <p:nvPr>
            <p:ph type="sldNum" sz="quarter" idx="5"/>
          </p:nvPr>
        </p:nvSpPr>
        <p:spPr/>
        <p:txBody>
          <a:bodyPr/>
          <a:lstStyle/>
          <a:p>
            <a:fld id="{2FC25BB5-1C57-4F85-B9EB-D7D39487A5F4}" type="slidenum">
              <a:rPr lang="en-US" smtClean="0"/>
              <a:t>5</a:t>
            </a:fld>
            <a:endParaRPr lang="en-US"/>
          </a:p>
        </p:txBody>
      </p:sp>
    </p:spTree>
    <p:extLst>
      <p:ext uri="{BB962C8B-B14F-4D97-AF65-F5344CB8AC3E}">
        <p14:creationId xmlns:p14="http://schemas.microsoft.com/office/powerpoint/2010/main" val="215886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baseline="30000" dirty="0"/>
              <a:t>rd</a:t>
            </a:r>
            <a:r>
              <a:rPr lang="en-US" dirty="0"/>
              <a:t> bullet: </a:t>
            </a:r>
            <a:r>
              <a:rPr lang="en-GB" dirty="0"/>
              <a:t>aimed at developing a set of student competencies that provides meaningful learning pathways for all categories of students, namely those who can continue with an ‘academic’ education after lower secondary, those who can join vocational training courses, and those who choose to directly enter the workforce after Senior Four (S4). </a:t>
            </a:r>
            <a:endParaRPr lang="en-US" dirty="0"/>
          </a:p>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6</a:t>
            </a:fld>
            <a:endParaRPr lang="en-US"/>
          </a:p>
        </p:txBody>
      </p:sp>
    </p:spTree>
    <p:extLst>
      <p:ext uri="{BB962C8B-B14F-4D97-AF65-F5344CB8AC3E}">
        <p14:creationId xmlns:p14="http://schemas.microsoft.com/office/powerpoint/2010/main" val="344217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baseline="30000" dirty="0"/>
              <a:t>rd</a:t>
            </a:r>
            <a:r>
              <a:rPr lang="en-US" dirty="0"/>
              <a:t> bullet: </a:t>
            </a:r>
            <a:r>
              <a:rPr lang="en-GB" dirty="0"/>
              <a:t>aimed at developing a set of student competencies that provides meaningful learning pathways for all categories of students, namely those who can continue with an ‘academic’ education after lower secondary, those who can join vocational training courses, and those who choose to directly enter the workforce after Senior Four (S4). </a:t>
            </a:r>
            <a:endParaRPr lang="en-US" dirty="0"/>
          </a:p>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7</a:t>
            </a:fld>
            <a:endParaRPr lang="en-US"/>
          </a:p>
        </p:txBody>
      </p:sp>
    </p:spTree>
    <p:extLst>
      <p:ext uri="{BB962C8B-B14F-4D97-AF65-F5344CB8AC3E}">
        <p14:creationId xmlns:p14="http://schemas.microsoft.com/office/powerpoint/2010/main" val="118151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Mainly based on quantitative data</a:t>
            </a:r>
          </a:p>
        </p:txBody>
      </p:sp>
      <p:sp>
        <p:nvSpPr>
          <p:cNvPr id="4" name="Slide Number Placeholder 3"/>
          <p:cNvSpPr>
            <a:spLocks noGrp="1"/>
          </p:cNvSpPr>
          <p:nvPr>
            <p:ph type="sldNum" sz="quarter" idx="5"/>
          </p:nvPr>
        </p:nvSpPr>
        <p:spPr/>
        <p:txBody>
          <a:bodyPr/>
          <a:lstStyle/>
          <a:p>
            <a:fld id="{2FC25BB5-1C57-4F85-B9EB-D7D39487A5F4}" type="slidenum">
              <a:rPr lang="en-US" smtClean="0"/>
              <a:t>12</a:t>
            </a:fld>
            <a:endParaRPr lang="en-US"/>
          </a:p>
        </p:txBody>
      </p:sp>
    </p:spTree>
    <p:extLst>
      <p:ext uri="{BB962C8B-B14F-4D97-AF65-F5344CB8AC3E}">
        <p14:creationId xmlns:p14="http://schemas.microsoft.com/office/powerpoint/2010/main" val="16542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study with a larger sample is needed midway of the LSC implementation to track progress and identify implementation bottle necks for corrective action.</a:t>
            </a:r>
          </a:p>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20</a:t>
            </a:fld>
            <a:endParaRPr lang="en-US"/>
          </a:p>
        </p:txBody>
      </p:sp>
    </p:spTree>
    <p:extLst>
      <p:ext uri="{BB962C8B-B14F-4D97-AF65-F5344CB8AC3E}">
        <p14:creationId xmlns:p14="http://schemas.microsoft.com/office/powerpoint/2010/main" val="264949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95869239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95869239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567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800F-E364-4919-BE7A-4C143FA705E9}"/>
              </a:ext>
            </a:extLst>
          </p:cNvPr>
          <p:cNvSpPr>
            <a:spLocks noGrp="1"/>
          </p:cNvSpPr>
          <p:nvPr>
            <p:ph type="ctrTitle"/>
          </p:nvPr>
        </p:nvSpPr>
        <p:spPr>
          <a:xfrm>
            <a:off x="1524000" y="1336431"/>
            <a:ext cx="9144000" cy="2173532"/>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EEA6038-42B1-46AB-87FD-756B7588B8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0F16B0-902E-4179-A26B-5E7FAEF64A66}"/>
              </a:ext>
            </a:extLst>
          </p:cNvPr>
          <p:cNvSpPr>
            <a:spLocks noGrp="1"/>
          </p:cNvSpPr>
          <p:nvPr>
            <p:ph type="dt" sz="half" idx="10"/>
          </p:nvPr>
        </p:nvSpPr>
        <p:spPr/>
        <p:txBody>
          <a:bodyPr/>
          <a:lstStyle/>
          <a:p>
            <a:fld id="{49D8F7AD-ED3C-4A73-A61F-EA13C72FF090}" type="datetimeFigureOut">
              <a:rPr lang="en-US" smtClean="0"/>
              <a:t>4/22/2022</a:t>
            </a:fld>
            <a:endParaRPr lang="en-US"/>
          </a:p>
        </p:txBody>
      </p:sp>
      <p:sp>
        <p:nvSpPr>
          <p:cNvPr id="5" name="Footer Placeholder 4">
            <a:extLst>
              <a:ext uri="{FF2B5EF4-FFF2-40B4-BE49-F238E27FC236}">
                <a16:creationId xmlns:a16="http://schemas.microsoft.com/office/drawing/2014/main" id="{AE2DCC50-579C-48AF-9E49-68351B557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5CFB6-D51F-4DCC-886A-0E29815DE0C4}"/>
              </a:ext>
            </a:extLst>
          </p:cNvPr>
          <p:cNvSpPr>
            <a:spLocks noGrp="1"/>
          </p:cNvSpPr>
          <p:nvPr>
            <p:ph type="sldNum" sz="quarter" idx="12"/>
          </p:nvPr>
        </p:nvSpPr>
        <p:spPr/>
        <p:txBody>
          <a:bodyPr/>
          <a:lstStyle/>
          <a:p>
            <a:fld id="{BF54F14E-DB5B-4E74-8616-E67E86F86BD7}" type="slidenum">
              <a:rPr lang="en-US" smtClean="0"/>
              <a:t>‹#›</a:t>
            </a:fld>
            <a:endParaRPr lang="en-US"/>
          </a:p>
        </p:txBody>
      </p:sp>
      <p:pic>
        <p:nvPicPr>
          <p:cNvPr id="7" name="Picture 7">
            <a:extLst>
              <a:ext uri="{FF2B5EF4-FFF2-40B4-BE49-F238E27FC236}">
                <a16:creationId xmlns:a16="http://schemas.microsoft.com/office/drawing/2014/main" id="{5722E10C-BE08-4CF3-AEF1-2FA1DBF2CF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577" b="28567"/>
          <a:stretch/>
        </p:blipFill>
        <p:spPr bwMode="auto">
          <a:xfrm>
            <a:off x="3895725" y="136525"/>
            <a:ext cx="4400550" cy="17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0D445DA-962E-4290-95E0-B0D6063120B7}"/>
              </a:ext>
            </a:extLst>
          </p:cNvPr>
          <p:cNvSpPr/>
          <p:nvPr userDrawn="1"/>
        </p:nvSpPr>
        <p:spPr>
          <a:xfrm>
            <a:off x="0" y="-33779"/>
            <a:ext cx="12192000" cy="226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1C536E63-57A1-4A59-BE70-0F4B9B012504}"/>
              </a:ext>
            </a:extLst>
          </p:cNvPr>
          <p:cNvSpPr/>
          <p:nvPr userDrawn="1"/>
        </p:nvSpPr>
        <p:spPr>
          <a:xfrm>
            <a:off x="0" y="6721473"/>
            <a:ext cx="12192000" cy="159974"/>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9BE750A0-5173-4FDA-985F-A379110F98C2}"/>
              </a:ext>
            </a:extLst>
          </p:cNvPr>
          <p:cNvSpPr/>
          <p:nvPr userDrawn="1"/>
        </p:nvSpPr>
        <p:spPr>
          <a:xfrm>
            <a:off x="0" y="6744919"/>
            <a:ext cx="12192000" cy="159974"/>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418728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42EE-5313-4DC8-A1AB-EA828DC6E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30098E-3852-47CD-9517-F9E7AF6E3C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3C06F-8A11-4094-8D45-CD04CE2B5B4B}"/>
              </a:ext>
            </a:extLst>
          </p:cNvPr>
          <p:cNvSpPr>
            <a:spLocks noGrp="1"/>
          </p:cNvSpPr>
          <p:nvPr>
            <p:ph type="dt" sz="half" idx="10"/>
          </p:nvPr>
        </p:nvSpPr>
        <p:spPr/>
        <p:txBody>
          <a:bodyPr/>
          <a:lstStyle/>
          <a:p>
            <a:fld id="{49D8F7AD-ED3C-4A73-A61F-EA13C72FF090}" type="datetimeFigureOut">
              <a:rPr lang="en-US" smtClean="0"/>
              <a:t>4/22/2022</a:t>
            </a:fld>
            <a:endParaRPr lang="en-US"/>
          </a:p>
        </p:txBody>
      </p:sp>
      <p:sp>
        <p:nvSpPr>
          <p:cNvPr id="5" name="Footer Placeholder 4">
            <a:extLst>
              <a:ext uri="{FF2B5EF4-FFF2-40B4-BE49-F238E27FC236}">
                <a16:creationId xmlns:a16="http://schemas.microsoft.com/office/drawing/2014/main" id="{A7D29108-3875-40D0-978A-38DF32D59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4B4EA-8BC2-43DB-A3C8-218785AA5906}"/>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245448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3FD42-F986-4BA5-ACB0-83D85C1ADE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ABC9AB-D078-4A19-8529-67054D91EE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88774-4701-4540-99EE-27F6FF8FEC09}"/>
              </a:ext>
            </a:extLst>
          </p:cNvPr>
          <p:cNvSpPr>
            <a:spLocks noGrp="1"/>
          </p:cNvSpPr>
          <p:nvPr>
            <p:ph type="dt" sz="half" idx="10"/>
          </p:nvPr>
        </p:nvSpPr>
        <p:spPr/>
        <p:txBody>
          <a:bodyPr/>
          <a:lstStyle/>
          <a:p>
            <a:fld id="{49D8F7AD-ED3C-4A73-A61F-EA13C72FF090}" type="datetimeFigureOut">
              <a:rPr lang="en-US" smtClean="0"/>
              <a:t>4/22/2022</a:t>
            </a:fld>
            <a:endParaRPr lang="en-US"/>
          </a:p>
        </p:txBody>
      </p:sp>
      <p:sp>
        <p:nvSpPr>
          <p:cNvPr id="5" name="Footer Placeholder 4">
            <a:extLst>
              <a:ext uri="{FF2B5EF4-FFF2-40B4-BE49-F238E27FC236}">
                <a16:creationId xmlns:a16="http://schemas.microsoft.com/office/drawing/2014/main" id="{1E390147-7644-4BAA-BC5B-520B79C7C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76FB8-65C2-47C0-9FE9-DFB4D45D4665}"/>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365536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48B5-50A5-45AD-8620-5817E1A26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FC52B0-112E-4DB8-ADF4-52C4FC3C36BD}"/>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24CB2B3-46E7-4264-BE85-090B4E0A5926}"/>
              </a:ext>
            </a:extLst>
          </p:cNvPr>
          <p:cNvSpPr>
            <a:spLocks noGrp="1"/>
          </p:cNvSpPr>
          <p:nvPr>
            <p:ph type="sldNum" sz="quarter" idx="12"/>
          </p:nvPr>
        </p:nvSpPr>
        <p:spPr/>
        <p:txBody>
          <a:bodyPr/>
          <a:lstStyle/>
          <a:p>
            <a:fld id="{BF54F14E-DB5B-4E74-8616-E67E86F86BD7}" type="slidenum">
              <a:rPr lang="en-US" smtClean="0"/>
              <a:t>‹#›</a:t>
            </a:fld>
            <a:endParaRPr lang="en-US"/>
          </a:p>
        </p:txBody>
      </p:sp>
      <p:sp>
        <p:nvSpPr>
          <p:cNvPr id="7" name="Rectangle 6">
            <a:extLst>
              <a:ext uri="{FF2B5EF4-FFF2-40B4-BE49-F238E27FC236}">
                <a16:creationId xmlns:a16="http://schemas.microsoft.com/office/drawing/2014/main" id="{BE051C1B-04E6-4CCC-B3A6-345D3C40955F}"/>
              </a:ext>
            </a:extLst>
          </p:cNvPr>
          <p:cNvSpPr/>
          <p:nvPr userDrawn="1"/>
        </p:nvSpPr>
        <p:spPr>
          <a:xfrm>
            <a:off x="0" y="-33779"/>
            <a:ext cx="12192000" cy="226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7">
            <a:extLst>
              <a:ext uri="{FF2B5EF4-FFF2-40B4-BE49-F238E27FC236}">
                <a16:creationId xmlns:a16="http://schemas.microsoft.com/office/drawing/2014/main" id="{365900EA-DB34-442C-8E19-E32CA37F74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577" b="28567"/>
          <a:stretch/>
        </p:blipFill>
        <p:spPr bwMode="auto">
          <a:xfrm>
            <a:off x="-309195" y="5585720"/>
            <a:ext cx="2967989" cy="118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EF12E72-3E8A-45AA-B7F5-0FC042E1E657}"/>
              </a:ext>
            </a:extLst>
          </p:cNvPr>
          <p:cNvSpPr/>
          <p:nvPr userDrawn="1"/>
        </p:nvSpPr>
        <p:spPr>
          <a:xfrm>
            <a:off x="0" y="6744919"/>
            <a:ext cx="12192000" cy="159974"/>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24972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604D-9789-4200-8D01-8D667AC03B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CABCD-BD43-44C4-A3D4-6152C971B2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70B11D-E5C3-4B67-A424-9D00A0F551DE}"/>
              </a:ext>
            </a:extLst>
          </p:cNvPr>
          <p:cNvSpPr>
            <a:spLocks noGrp="1"/>
          </p:cNvSpPr>
          <p:nvPr>
            <p:ph type="dt" sz="half" idx="10"/>
          </p:nvPr>
        </p:nvSpPr>
        <p:spPr/>
        <p:txBody>
          <a:bodyPr/>
          <a:lstStyle/>
          <a:p>
            <a:fld id="{49D8F7AD-ED3C-4A73-A61F-EA13C72FF090}" type="datetimeFigureOut">
              <a:rPr lang="en-US" smtClean="0"/>
              <a:t>4/22/2022</a:t>
            </a:fld>
            <a:endParaRPr lang="en-US"/>
          </a:p>
        </p:txBody>
      </p:sp>
      <p:sp>
        <p:nvSpPr>
          <p:cNvPr id="5" name="Footer Placeholder 4">
            <a:extLst>
              <a:ext uri="{FF2B5EF4-FFF2-40B4-BE49-F238E27FC236}">
                <a16:creationId xmlns:a16="http://schemas.microsoft.com/office/drawing/2014/main" id="{8FCBFE57-F184-4CAD-83E6-D4DBDCD73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3A332-1A63-4A17-B723-EF24D175A836}"/>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250070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F40A-F1A9-4DEA-B14A-09AE559586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2519B-52E2-48E5-9550-408D80C7FE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0BDB95-5E39-475A-BFA1-C036A36345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660C04-97BD-4272-ACC0-769379C1B0C0}"/>
              </a:ext>
            </a:extLst>
          </p:cNvPr>
          <p:cNvSpPr>
            <a:spLocks noGrp="1"/>
          </p:cNvSpPr>
          <p:nvPr>
            <p:ph type="dt" sz="half" idx="10"/>
          </p:nvPr>
        </p:nvSpPr>
        <p:spPr/>
        <p:txBody>
          <a:bodyPr/>
          <a:lstStyle/>
          <a:p>
            <a:fld id="{49D8F7AD-ED3C-4A73-A61F-EA13C72FF090}" type="datetimeFigureOut">
              <a:rPr lang="en-US" smtClean="0"/>
              <a:t>4/22/2022</a:t>
            </a:fld>
            <a:endParaRPr lang="en-US"/>
          </a:p>
        </p:txBody>
      </p:sp>
      <p:sp>
        <p:nvSpPr>
          <p:cNvPr id="6" name="Footer Placeholder 5">
            <a:extLst>
              <a:ext uri="{FF2B5EF4-FFF2-40B4-BE49-F238E27FC236}">
                <a16:creationId xmlns:a16="http://schemas.microsoft.com/office/drawing/2014/main" id="{CE811A5F-F7E1-4F4D-B68D-C48BC0AD3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611F24-533E-434F-9532-58EA94F87B5D}"/>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76436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EA16-86AB-404E-AAB8-0E96EE4221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9A32C5-F2EA-45ED-9DFE-7DAB7CC942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6C39FE-68C2-46EF-9A92-EE5DAB180B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449D7-A3D0-48FF-9BC6-115592639A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C4086F-944C-4AA7-838B-861D170D3D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0414CC-F304-4CFD-A2A7-3758C829EB69}"/>
              </a:ext>
            </a:extLst>
          </p:cNvPr>
          <p:cNvSpPr>
            <a:spLocks noGrp="1"/>
          </p:cNvSpPr>
          <p:nvPr>
            <p:ph type="dt" sz="half" idx="10"/>
          </p:nvPr>
        </p:nvSpPr>
        <p:spPr/>
        <p:txBody>
          <a:bodyPr/>
          <a:lstStyle/>
          <a:p>
            <a:fld id="{49D8F7AD-ED3C-4A73-A61F-EA13C72FF090}" type="datetimeFigureOut">
              <a:rPr lang="en-US" smtClean="0"/>
              <a:t>4/22/2022</a:t>
            </a:fld>
            <a:endParaRPr lang="en-US"/>
          </a:p>
        </p:txBody>
      </p:sp>
      <p:sp>
        <p:nvSpPr>
          <p:cNvPr id="8" name="Footer Placeholder 7">
            <a:extLst>
              <a:ext uri="{FF2B5EF4-FFF2-40B4-BE49-F238E27FC236}">
                <a16:creationId xmlns:a16="http://schemas.microsoft.com/office/drawing/2014/main" id="{63E3929E-F8CE-4CD5-93FD-087B1FB23B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D77703-459F-472D-B73D-2A9823ECE29A}"/>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160433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584B-65B8-4B7E-9D42-90339A47C7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351C25-61E1-4717-8AB6-2BB06338F864}"/>
              </a:ext>
            </a:extLst>
          </p:cNvPr>
          <p:cNvSpPr>
            <a:spLocks noGrp="1"/>
          </p:cNvSpPr>
          <p:nvPr>
            <p:ph type="dt" sz="half" idx="10"/>
          </p:nvPr>
        </p:nvSpPr>
        <p:spPr/>
        <p:txBody>
          <a:bodyPr/>
          <a:lstStyle/>
          <a:p>
            <a:fld id="{49D8F7AD-ED3C-4A73-A61F-EA13C72FF090}" type="datetimeFigureOut">
              <a:rPr lang="en-US" smtClean="0"/>
              <a:t>4/22/2022</a:t>
            </a:fld>
            <a:endParaRPr lang="en-US"/>
          </a:p>
        </p:txBody>
      </p:sp>
      <p:sp>
        <p:nvSpPr>
          <p:cNvPr id="4" name="Footer Placeholder 3">
            <a:extLst>
              <a:ext uri="{FF2B5EF4-FFF2-40B4-BE49-F238E27FC236}">
                <a16:creationId xmlns:a16="http://schemas.microsoft.com/office/drawing/2014/main" id="{CD5C920A-1E34-47A6-9AD5-3BCC24A0E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90239E-0BC6-4945-83F7-8BEB0F9AA191}"/>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31181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FEC92-089A-4AA5-990E-E1D739F81054}"/>
              </a:ext>
            </a:extLst>
          </p:cNvPr>
          <p:cNvSpPr>
            <a:spLocks noGrp="1"/>
          </p:cNvSpPr>
          <p:nvPr>
            <p:ph type="dt" sz="half" idx="10"/>
          </p:nvPr>
        </p:nvSpPr>
        <p:spPr/>
        <p:txBody>
          <a:bodyPr/>
          <a:lstStyle/>
          <a:p>
            <a:fld id="{49D8F7AD-ED3C-4A73-A61F-EA13C72FF090}" type="datetimeFigureOut">
              <a:rPr lang="en-US" smtClean="0"/>
              <a:t>4/22/2022</a:t>
            </a:fld>
            <a:endParaRPr lang="en-US"/>
          </a:p>
        </p:txBody>
      </p:sp>
      <p:sp>
        <p:nvSpPr>
          <p:cNvPr id="3" name="Footer Placeholder 2">
            <a:extLst>
              <a:ext uri="{FF2B5EF4-FFF2-40B4-BE49-F238E27FC236}">
                <a16:creationId xmlns:a16="http://schemas.microsoft.com/office/drawing/2014/main" id="{E65F2D79-F193-4A92-9C49-D43CAB2FCA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FE76BC-E31D-4800-BE15-75C1E6DEFC36}"/>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101967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6846-E715-4BE2-A206-3620D6276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95021-67E5-4C32-822B-6D2FBE8E9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5A197B-D848-4BCD-81E1-DBF42BDBD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FCAE4-9EB0-468C-9359-EDBFE71D7C06}"/>
              </a:ext>
            </a:extLst>
          </p:cNvPr>
          <p:cNvSpPr>
            <a:spLocks noGrp="1"/>
          </p:cNvSpPr>
          <p:nvPr>
            <p:ph type="dt" sz="half" idx="10"/>
          </p:nvPr>
        </p:nvSpPr>
        <p:spPr/>
        <p:txBody>
          <a:bodyPr/>
          <a:lstStyle/>
          <a:p>
            <a:fld id="{49D8F7AD-ED3C-4A73-A61F-EA13C72FF090}" type="datetimeFigureOut">
              <a:rPr lang="en-US" smtClean="0"/>
              <a:t>4/22/2022</a:t>
            </a:fld>
            <a:endParaRPr lang="en-US"/>
          </a:p>
        </p:txBody>
      </p:sp>
      <p:sp>
        <p:nvSpPr>
          <p:cNvPr id="6" name="Footer Placeholder 5">
            <a:extLst>
              <a:ext uri="{FF2B5EF4-FFF2-40B4-BE49-F238E27FC236}">
                <a16:creationId xmlns:a16="http://schemas.microsoft.com/office/drawing/2014/main" id="{895A0563-0B34-4964-AB57-9824D9455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8DB12-0978-4647-A7B1-6F79683AF926}"/>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336804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4C5A-C9FC-4CBC-8E37-05BD7AE8E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A4A4D0-05E8-4265-B80B-415E124F0B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F0BA44-5668-4243-8A5A-ED4E501CF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7D353-A801-4192-888A-40DC34C10C1B}"/>
              </a:ext>
            </a:extLst>
          </p:cNvPr>
          <p:cNvSpPr>
            <a:spLocks noGrp="1"/>
          </p:cNvSpPr>
          <p:nvPr>
            <p:ph type="dt" sz="half" idx="10"/>
          </p:nvPr>
        </p:nvSpPr>
        <p:spPr/>
        <p:txBody>
          <a:bodyPr/>
          <a:lstStyle/>
          <a:p>
            <a:fld id="{49D8F7AD-ED3C-4A73-A61F-EA13C72FF090}" type="datetimeFigureOut">
              <a:rPr lang="en-US" smtClean="0"/>
              <a:t>4/22/2022</a:t>
            </a:fld>
            <a:endParaRPr lang="en-US"/>
          </a:p>
        </p:txBody>
      </p:sp>
      <p:sp>
        <p:nvSpPr>
          <p:cNvPr id="6" name="Footer Placeholder 5">
            <a:extLst>
              <a:ext uri="{FF2B5EF4-FFF2-40B4-BE49-F238E27FC236}">
                <a16:creationId xmlns:a16="http://schemas.microsoft.com/office/drawing/2014/main" id="{0CC4EDC2-4BE0-4301-A553-E87215FCA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49091-CBDB-42FE-869E-CC720159A4E8}"/>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13390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5F6A1-C6C7-47FC-A132-08D0EA5FCB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A0EE67-DEB9-42D9-83AC-D35B3914B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9D4EB1-4B3A-4FCD-B9EA-CF95229A3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8F7AD-ED3C-4A73-A61F-EA13C72FF090}" type="datetimeFigureOut">
              <a:rPr lang="en-US" smtClean="0"/>
              <a:t>4/22/2022</a:t>
            </a:fld>
            <a:endParaRPr lang="en-US"/>
          </a:p>
        </p:txBody>
      </p:sp>
      <p:sp>
        <p:nvSpPr>
          <p:cNvPr id="5" name="Footer Placeholder 4">
            <a:extLst>
              <a:ext uri="{FF2B5EF4-FFF2-40B4-BE49-F238E27FC236}">
                <a16:creationId xmlns:a16="http://schemas.microsoft.com/office/drawing/2014/main" id="{E0227BBB-877A-4E15-843C-634B85524A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1EABC6-38F7-4609-A0C3-821B75E06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4F14E-DB5B-4E74-8616-E67E86F86BD7}" type="slidenum">
              <a:rPr lang="en-US" smtClean="0"/>
              <a:t>‹#›</a:t>
            </a:fld>
            <a:endParaRPr lang="en-US"/>
          </a:p>
        </p:txBody>
      </p:sp>
    </p:spTree>
    <p:extLst>
      <p:ext uri="{BB962C8B-B14F-4D97-AF65-F5344CB8AC3E}">
        <p14:creationId xmlns:p14="http://schemas.microsoft.com/office/powerpoint/2010/main" val="3252687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emf"/><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EDB2-5E16-4548-93A0-1A9D0B3B6C08}"/>
              </a:ext>
            </a:extLst>
          </p:cNvPr>
          <p:cNvSpPr>
            <a:spLocks noGrp="1"/>
          </p:cNvSpPr>
          <p:nvPr>
            <p:ph type="ctrTitle"/>
          </p:nvPr>
        </p:nvSpPr>
        <p:spPr/>
        <p:txBody>
          <a:bodyPr>
            <a:normAutofit/>
          </a:bodyPr>
          <a:lstStyle/>
          <a:p>
            <a:r>
              <a:rPr lang="en-US" sz="4400" b="1" dirty="0"/>
              <a:t>Implementing Curriculum Reforms in Under-resourced Contexts</a:t>
            </a:r>
            <a:br>
              <a:rPr lang="en-US" sz="4400" dirty="0"/>
            </a:br>
            <a:r>
              <a:rPr lang="en-US" sz="4000" dirty="0"/>
              <a:t>What can we learn from Uganda?</a:t>
            </a:r>
          </a:p>
        </p:txBody>
      </p:sp>
      <p:sp>
        <p:nvSpPr>
          <p:cNvPr id="3" name="Subtitle 2">
            <a:extLst>
              <a:ext uri="{FF2B5EF4-FFF2-40B4-BE49-F238E27FC236}">
                <a16:creationId xmlns:a16="http://schemas.microsoft.com/office/drawing/2014/main" id="{ED18B042-E0F2-481F-9743-31CDD8DAAB2E}"/>
              </a:ext>
            </a:extLst>
          </p:cNvPr>
          <p:cNvSpPr>
            <a:spLocks noGrp="1"/>
          </p:cNvSpPr>
          <p:nvPr>
            <p:ph type="subTitle" idx="1"/>
          </p:nvPr>
        </p:nvSpPr>
        <p:spPr>
          <a:xfrm>
            <a:off x="1524000" y="3602038"/>
            <a:ext cx="9144000" cy="1655762"/>
          </a:xfrm>
        </p:spPr>
        <p:txBody>
          <a:bodyPr>
            <a:normAutofit fontScale="92500" lnSpcReduction="20000"/>
          </a:bodyPr>
          <a:lstStyle/>
          <a:p>
            <a:endParaRPr lang="en-US" sz="2800" b="1" dirty="0">
              <a:solidFill>
                <a:srgbClr val="FF0000"/>
              </a:solidFill>
            </a:endParaRPr>
          </a:p>
          <a:p>
            <a:r>
              <a:rPr lang="en-US" sz="2800" b="1" dirty="0">
                <a:solidFill>
                  <a:srgbClr val="FF0000"/>
                </a:solidFill>
              </a:rPr>
              <a:t>Comparative International Education Society (CIES) Conference</a:t>
            </a:r>
          </a:p>
          <a:p>
            <a:endParaRPr lang="en-US" sz="2800" b="1" dirty="0"/>
          </a:p>
          <a:p>
            <a:r>
              <a:rPr lang="en-US" sz="2800" b="1" dirty="0"/>
              <a:t>22/23 April 2022, Minneapolis, USA / EA</a:t>
            </a:r>
          </a:p>
          <a:p>
            <a:endParaRPr lang="en-US" sz="2800" b="1" dirty="0"/>
          </a:p>
          <a:p>
            <a:endParaRPr lang="en-US" sz="2800" b="1" dirty="0">
              <a:solidFill>
                <a:srgbClr val="FF0000"/>
              </a:solidFill>
            </a:endParaRPr>
          </a:p>
        </p:txBody>
      </p:sp>
      <p:pic>
        <p:nvPicPr>
          <p:cNvPr id="4" name="Picture 3">
            <a:extLst>
              <a:ext uri="{FF2B5EF4-FFF2-40B4-BE49-F238E27FC236}">
                <a16:creationId xmlns:a16="http://schemas.microsoft.com/office/drawing/2014/main" id="{266F7D58-BA16-4755-9B89-3E49339BD3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660" y="5721840"/>
            <a:ext cx="1868775" cy="999153"/>
          </a:xfrm>
          <a:prstGeom prst="rect">
            <a:avLst/>
          </a:prstGeom>
          <a:noFill/>
          <a:ln>
            <a:noFill/>
          </a:ln>
        </p:spPr>
      </p:pic>
      <p:pic>
        <p:nvPicPr>
          <p:cNvPr id="5" name="Picture 4">
            <a:extLst>
              <a:ext uri="{FF2B5EF4-FFF2-40B4-BE49-F238E27FC236}">
                <a16:creationId xmlns:a16="http://schemas.microsoft.com/office/drawing/2014/main" id="{67062863-35AD-4E42-998E-E911E547F172}"/>
              </a:ext>
            </a:extLst>
          </p:cNvPr>
          <p:cNvPicPr>
            <a:picLocks noChangeAspect="1"/>
          </p:cNvPicPr>
          <p:nvPr/>
        </p:nvPicPr>
        <p:blipFill>
          <a:blip r:embed="rId4"/>
          <a:stretch>
            <a:fillRect/>
          </a:stretch>
        </p:blipFill>
        <p:spPr>
          <a:xfrm>
            <a:off x="2409112" y="5972966"/>
            <a:ext cx="2050205" cy="496902"/>
          </a:xfrm>
          <a:prstGeom prst="rect">
            <a:avLst/>
          </a:prstGeom>
        </p:spPr>
      </p:pic>
      <p:pic>
        <p:nvPicPr>
          <p:cNvPr id="6" name="Picture 5">
            <a:extLst>
              <a:ext uri="{FF2B5EF4-FFF2-40B4-BE49-F238E27FC236}">
                <a16:creationId xmlns:a16="http://schemas.microsoft.com/office/drawing/2014/main" id="{A1B55F76-E204-4BB7-8AF2-0AB184CB6A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2658" y="5902340"/>
            <a:ext cx="1200569" cy="513347"/>
          </a:xfrm>
          <a:prstGeom prst="rect">
            <a:avLst/>
          </a:prstGeom>
        </p:spPr>
      </p:pic>
      <p:pic>
        <p:nvPicPr>
          <p:cNvPr id="7" name="Picture 6">
            <a:extLst>
              <a:ext uri="{FF2B5EF4-FFF2-40B4-BE49-F238E27FC236}">
                <a16:creationId xmlns:a16="http://schemas.microsoft.com/office/drawing/2014/main" id="{1825CF80-4ED3-4C32-8479-AF798A21D8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56902" y="6034425"/>
            <a:ext cx="1505587" cy="402303"/>
          </a:xfrm>
          <a:prstGeom prst="rect">
            <a:avLst/>
          </a:prstGeom>
        </p:spPr>
      </p:pic>
      <p:pic>
        <p:nvPicPr>
          <p:cNvPr id="1028" name="Picture 4" descr="The University of Limerick home">
            <a:extLst>
              <a:ext uri="{FF2B5EF4-FFF2-40B4-BE49-F238E27FC236}">
                <a16:creationId xmlns:a16="http://schemas.microsoft.com/office/drawing/2014/main" id="{BCA6E8CD-F5F2-4A6B-A43A-0106534046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9136" y="5855541"/>
            <a:ext cx="1740276" cy="57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974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Research Objective</a:t>
            </a:r>
          </a:p>
        </p:txBody>
      </p:sp>
      <p:sp>
        <p:nvSpPr>
          <p:cNvPr id="3" name="Content Placeholder 2"/>
          <p:cNvSpPr>
            <a:spLocks noGrp="1"/>
          </p:cNvSpPr>
          <p:nvPr>
            <p:ph idx="1"/>
          </p:nvPr>
        </p:nvSpPr>
        <p:spPr/>
        <p:txBody>
          <a:bodyPr>
            <a:normAutofit/>
          </a:bodyPr>
          <a:lstStyle/>
          <a:p>
            <a:pPr marL="0" indent="0">
              <a:buNone/>
            </a:pPr>
            <a:r>
              <a:rPr lang="en-US" sz="4400" dirty="0"/>
              <a:t>Determine the perceived preparedness of lower secondary school teachers to implement the competency based lower secondary curriculum.</a:t>
            </a:r>
            <a:br>
              <a:rPr lang="en-US" dirty="0"/>
            </a:br>
            <a:endParaRPr lang="en-US" dirty="0"/>
          </a:p>
        </p:txBody>
      </p:sp>
    </p:spTree>
    <p:extLst>
      <p:ext uri="{BB962C8B-B14F-4D97-AF65-F5344CB8AC3E}">
        <p14:creationId xmlns:p14="http://schemas.microsoft.com/office/powerpoint/2010/main" val="304066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85" y="275916"/>
            <a:ext cx="10515600" cy="1325563"/>
          </a:xfrm>
        </p:spPr>
        <p:txBody>
          <a:bodyPr/>
          <a:lstStyle/>
          <a:p>
            <a:r>
              <a:rPr lang="en-US" b="1" dirty="0"/>
              <a:t>Methodology</a:t>
            </a:r>
          </a:p>
        </p:txBody>
      </p:sp>
      <p:sp>
        <p:nvSpPr>
          <p:cNvPr id="3" name="Content Placeholder 2"/>
          <p:cNvSpPr>
            <a:spLocks noGrp="1"/>
          </p:cNvSpPr>
          <p:nvPr>
            <p:ph idx="1"/>
          </p:nvPr>
        </p:nvSpPr>
        <p:spPr>
          <a:xfrm>
            <a:off x="815897" y="1446484"/>
            <a:ext cx="11060151" cy="4463662"/>
          </a:xfrm>
        </p:spPr>
        <p:txBody>
          <a:bodyPr>
            <a:normAutofit/>
          </a:bodyPr>
          <a:lstStyle/>
          <a:p>
            <a:r>
              <a:rPr lang="en-US" sz="4000" dirty="0"/>
              <a:t>sample – 12 districts</a:t>
            </a:r>
          </a:p>
          <a:p>
            <a:r>
              <a:rPr lang="en-US" sz="4000" dirty="0"/>
              <a:t>84 schools.</a:t>
            </a:r>
          </a:p>
          <a:p>
            <a:r>
              <a:rPr lang="en-US" sz="4000" dirty="0"/>
              <a:t>Participants : N =499 (male 28%, female =72%)</a:t>
            </a:r>
          </a:p>
          <a:p>
            <a:r>
              <a:rPr lang="en-US" sz="4000" dirty="0"/>
              <a:t>Survey of teachers and school administrators</a:t>
            </a:r>
          </a:p>
          <a:p>
            <a:r>
              <a:rPr lang="en-US" sz="4000" dirty="0"/>
              <a:t>Key informant interviews</a:t>
            </a:r>
          </a:p>
        </p:txBody>
      </p:sp>
    </p:spTree>
    <p:extLst>
      <p:ext uri="{BB962C8B-B14F-4D97-AF65-F5344CB8AC3E}">
        <p14:creationId xmlns:p14="http://schemas.microsoft.com/office/powerpoint/2010/main" val="171901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Findings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6473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Teachers’ understanding, confidence and perceived competence </a:t>
            </a:r>
          </a:p>
        </p:txBody>
      </p:sp>
      <p:sp>
        <p:nvSpPr>
          <p:cNvPr id="3" name="Content Placeholder 2"/>
          <p:cNvSpPr>
            <a:spLocks noGrp="1"/>
          </p:cNvSpPr>
          <p:nvPr>
            <p:ph idx="1"/>
          </p:nvPr>
        </p:nvSpPr>
        <p:spPr/>
        <p:txBody>
          <a:bodyPr/>
          <a:lstStyle/>
          <a:p>
            <a:pPr>
              <a:buClr>
                <a:srgbClr val="7030A0"/>
              </a:buClr>
            </a:pPr>
            <a:r>
              <a:rPr lang="en-US" dirty="0"/>
              <a:t>The majority (71.1%) of the teachers agreed (strongly agreed 13.8%; agreed 57.3%) they clearly understood the goals and objectives of the competency based Lower Secondary Curriculum (LSC).</a:t>
            </a:r>
          </a:p>
          <a:p>
            <a:pPr marL="0" indent="0">
              <a:buClr>
                <a:srgbClr val="7030A0"/>
              </a:buClr>
              <a:buNone/>
            </a:pPr>
            <a:endParaRPr lang="en-US" dirty="0"/>
          </a:p>
          <a:p>
            <a:pPr>
              <a:buClr>
                <a:srgbClr val="7030A0"/>
              </a:buClr>
            </a:pPr>
            <a:r>
              <a:rPr lang="en-US" b="1" dirty="0"/>
              <a:t>Surprisingly</a:t>
            </a:r>
            <a:r>
              <a:rPr lang="en-US" dirty="0"/>
              <a:t>, a majority (69.7%) of the teachers agreed (strongly agreed 19.4%; agreed 50.3%) they are competent to support students with special needs</a:t>
            </a:r>
          </a:p>
          <a:p>
            <a:endParaRPr lang="en-US" dirty="0"/>
          </a:p>
          <a:p>
            <a:endParaRPr lang="en-US" dirty="0"/>
          </a:p>
        </p:txBody>
      </p:sp>
    </p:spTree>
    <p:extLst>
      <p:ext uri="{BB962C8B-B14F-4D97-AF65-F5344CB8AC3E}">
        <p14:creationId xmlns:p14="http://schemas.microsoft.com/office/powerpoint/2010/main" val="204160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Perceived Relevance and Structure of the LSC</a:t>
            </a:r>
          </a:p>
        </p:txBody>
      </p:sp>
      <p:sp>
        <p:nvSpPr>
          <p:cNvPr id="3" name="Content Placeholder 2"/>
          <p:cNvSpPr>
            <a:spLocks noGrp="1"/>
          </p:cNvSpPr>
          <p:nvPr>
            <p:ph sz="half" idx="1"/>
          </p:nvPr>
        </p:nvSpPr>
        <p:spPr/>
        <p:txBody>
          <a:bodyPr/>
          <a:lstStyle/>
          <a:p>
            <a:r>
              <a:rPr lang="en-US" dirty="0"/>
              <a:t>A </a:t>
            </a:r>
            <a:r>
              <a:rPr lang="en-US" b="1" dirty="0"/>
              <a:t>significant majority </a:t>
            </a:r>
            <a:r>
              <a:rPr lang="en-US" dirty="0"/>
              <a:t>(85.4%) agreed the contents of the lower secondary curriculum are relevant and appropriate.</a:t>
            </a:r>
          </a:p>
          <a:p>
            <a:r>
              <a:rPr lang="en-US" b="1" dirty="0"/>
              <a:t>Nearly two-thirds </a:t>
            </a:r>
            <a:r>
              <a:rPr lang="en-US" dirty="0"/>
              <a:t>(65.6%) affirmed that the new lower secondary curriculum is not crowded and gives enough time to all subjects. </a:t>
            </a:r>
          </a:p>
        </p:txBody>
      </p:sp>
      <p:pic>
        <p:nvPicPr>
          <p:cNvPr id="3074" name="Picture 2" descr="https://lh3.googleusercontent.com/Co3AZ_Xx76-4fRuPJJwiXNhOb-3Ds4yyH-blJId4flajrLD4BA74neTz361PLRIuNWV9Ksbmth6Ah2ui_ELU8RHjsPI8CWsp9HujQus_nwF6q328TuMB_6SQ6qhvmdjMKQZFwOz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83114"/>
            <a:ext cx="5181600" cy="283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34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Teachers’ Motivation to Implement the LSC</a:t>
            </a:r>
          </a:p>
        </p:txBody>
      </p:sp>
      <p:sp>
        <p:nvSpPr>
          <p:cNvPr id="3" name="Content Placeholder 2"/>
          <p:cNvSpPr>
            <a:spLocks noGrp="1"/>
          </p:cNvSpPr>
          <p:nvPr>
            <p:ph sz="half" idx="1"/>
          </p:nvPr>
        </p:nvSpPr>
        <p:spPr/>
        <p:txBody>
          <a:bodyPr>
            <a:normAutofit/>
          </a:bodyPr>
          <a:lstStyle/>
          <a:p>
            <a:r>
              <a:rPr lang="en-US" dirty="0"/>
              <a:t>More than a half (59.5%) of the teachers agreed that the teachers in their schools were motivated to teach the new curriculum</a:t>
            </a:r>
          </a:p>
          <a:p>
            <a:r>
              <a:rPr lang="en-US" dirty="0"/>
              <a:t>variations by school ownership (</a:t>
            </a:r>
            <a:r>
              <a:rPr lang="en-US" b="1" dirty="0"/>
              <a:t>more private 61.1% than government  57.6%) </a:t>
            </a:r>
            <a:r>
              <a:rPr lang="en-US" dirty="0"/>
              <a:t>and gender (</a:t>
            </a:r>
            <a:r>
              <a:rPr lang="en-US" b="1" dirty="0"/>
              <a:t>more females 65.3% than males  57.2%) </a:t>
            </a:r>
          </a:p>
        </p:txBody>
      </p:sp>
      <p:pic>
        <p:nvPicPr>
          <p:cNvPr id="1026" name="Picture 2" descr="https://lh3.googleusercontent.com/Co3AZ_Xx76-4fRuPJJwiXNhOb-3Ds4yyH-blJId4flajrLD4BA74neTz361PLRIuNWV9Ksbmth6Ah2ui_ELU8RHjsPI8CWsp9HujQus_nwF6q328TuMB_6SQ6qhvmdjMKQZFwOz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83114"/>
            <a:ext cx="5731668" cy="313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83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82093" cy="1325563"/>
          </a:xfrm>
        </p:spPr>
        <p:txBody>
          <a:bodyPr/>
          <a:lstStyle/>
          <a:p>
            <a:r>
              <a:rPr lang="en-US" b="1" dirty="0"/>
              <a:t>Perceived School Administrators’ Support for LSC</a:t>
            </a:r>
          </a:p>
        </p:txBody>
      </p:sp>
      <p:sp>
        <p:nvSpPr>
          <p:cNvPr id="3" name="Content Placeholder 2"/>
          <p:cNvSpPr>
            <a:spLocks noGrp="1"/>
          </p:cNvSpPr>
          <p:nvPr>
            <p:ph sz="half" idx="1"/>
          </p:nvPr>
        </p:nvSpPr>
        <p:spPr/>
        <p:txBody>
          <a:bodyPr/>
          <a:lstStyle/>
          <a:p>
            <a:r>
              <a:rPr lang="en-US" dirty="0"/>
              <a:t>A </a:t>
            </a:r>
            <a:r>
              <a:rPr lang="en-US" b="1" dirty="0"/>
              <a:t>greater majority </a:t>
            </a:r>
            <a:r>
              <a:rPr lang="en-US" dirty="0"/>
              <a:t>(88%) agreed that their school administrators recognize the importance of the new LSC. </a:t>
            </a:r>
          </a:p>
          <a:p>
            <a:r>
              <a:rPr lang="en-US" dirty="0"/>
              <a:t>Slightly </a:t>
            </a:r>
            <a:r>
              <a:rPr lang="en-US" b="1" dirty="0"/>
              <a:t>more teachers from private schools</a:t>
            </a:r>
            <a:r>
              <a:rPr lang="en-US" dirty="0"/>
              <a:t>  (89.3%) than government schools (87.3%) rated their school administrators as supportive.</a:t>
            </a:r>
          </a:p>
        </p:txBody>
      </p:sp>
      <p:pic>
        <p:nvPicPr>
          <p:cNvPr id="2050" name="Picture 2" descr="https://lh5.googleusercontent.com/jwi7sv6ZMX3xtXtTMmSYzhVXCeZL1PnW81nQUJG2dI5vbaet26WtGqlqz5oEWcETpeFdVh8lolhLNwsah_sYNPNC7FErKdLEanv42pIJe0EYzKzbbtkqv_A_nhqK6W-VA6nhy58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199" y="2584880"/>
            <a:ext cx="5470425" cy="299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5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 Received </a:t>
            </a:r>
          </a:p>
        </p:txBody>
      </p:sp>
      <p:sp>
        <p:nvSpPr>
          <p:cNvPr id="3" name="Content Placeholder 2"/>
          <p:cNvSpPr>
            <a:spLocks noGrp="1"/>
          </p:cNvSpPr>
          <p:nvPr>
            <p:ph sz="half" idx="1"/>
          </p:nvPr>
        </p:nvSpPr>
        <p:spPr/>
        <p:txBody>
          <a:bodyPr>
            <a:normAutofit/>
          </a:bodyPr>
          <a:lstStyle/>
          <a:p>
            <a:r>
              <a:rPr lang="en-US" dirty="0"/>
              <a:t>The </a:t>
            </a:r>
            <a:r>
              <a:rPr lang="en-US" b="1" dirty="0"/>
              <a:t>majority</a:t>
            </a:r>
            <a:r>
              <a:rPr lang="en-US" dirty="0"/>
              <a:t> (90.0%) (85.9% private, government 94.8%) reported that their schools received instructional materials.</a:t>
            </a:r>
          </a:p>
          <a:p>
            <a:r>
              <a:rPr lang="en-US" dirty="0"/>
              <a:t>Unsurprisingly, </a:t>
            </a:r>
            <a:r>
              <a:rPr lang="en-US" b="1" dirty="0"/>
              <a:t>significantly small proportion</a:t>
            </a:r>
            <a:r>
              <a:rPr lang="en-US" dirty="0"/>
              <a:t> (1.8%) reported receiving instructional materials for students with special needs.</a:t>
            </a:r>
          </a:p>
        </p:txBody>
      </p:sp>
      <p:pic>
        <p:nvPicPr>
          <p:cNvPr id="4098" name="Picture 2" descr="https://lh6.googleusercontent.com/5795mqbI7-rVdjgU6K3c_xlA0n8RyJLHQWbJthqCXBi85MgB4ZgrVh40InRMei5ngy3C3DHAd8_oFkKcsADHikM318oakgFqrshoN0MkEabsEqMI5bH-3KySiCJnI4WMhnlR29K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761372"/>
            <a:ext cx="5181600" cy="247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Teachers’ Support needs for CPD Training </a:t>
            </a:r>
          </a:p>
        </p:txBody>
      </p:sp>
      <p:sp>
        <p:nvSpPr>
          <p:cNvPr id="3" name="Content Placeholder 2"/>
          <p:cNvSpPr>
            <a:spLocks noGrp="1"/>
          </p:cNvSpPr>
          <p:nvPr>
            <p:ph sz="half" idx="1"/>
          </p:nvPr>
        </p:nvSpPr>
        <p:spPr/>
        <p:txBody>
          <a:bodyPr>
            <a:normAutofit lnSpcReduction="10000"/>
          </a:bodyPr>
          <a:lstStyle/>
          <a:p>
            <a:r>
              <a:rPr lang="en-US" b="1" dirty="0"/>
              <a:t>Significant majority </a:t>
            </a:r>
            <a:r>
              <a:rPr lang="en-US" dirty="0"/>
              <a:t>(91.6%) of teachers (49.9% a ‘high level of need’, moderate support 41.7%) in the subjects they teach.</a:t>
            </a:r>
          </a:p>
          <a:p>
            <a:r>
              <a:rPr lang="en-US" b="1" dirty="0"/>
              <a:t>Top 5 support needs </a:t>
            </a:r>
            <a:r>
              <a:rPr lang="en-US" dirty="0"/>
              <a:t>are </a:t>
            </a:r>
            <a:r>
              <a:rPr lang="en-US" dirty="0">
                <a:solidFill>
                  <a:srgbClr val="FF0000"/>
                </a:solidFill>
              </a:rPr>
              <a:t>special needs (80.4%); </a:t>
            </a:r>
            <a:r>
              <a:rPr lang="en-US" dirty="0"/>
              <a:t>assessment and reporting (79.4%); general science for students with special needs (78.0%); communicating in sign language (77.2%); communicating in braille (74.6%).</a:t>
            </a:r>
          </a:p>
        </p:txBody>
      </p:sp>
      <p:pic>
        <p:nvPicPr>
          <p:cNvPr id="6146" name="Picture 2" descr="https://lh6.googleusercontent.com/urarlsuHzJD5q7PpA_Epm-URVDrDLTr1khslav9-hrRKisqK5WaGTiMmT00v7TTfZZVDc1rLF2zdALVmKiRCc4pWVtNmqFC12TEQzQHJeG-_93gaSgnaYmlFwSKLSuHIrdei4i2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1825625"/>
            <a:ext cx="5705706" cy="30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0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80" y="365126"/>
            <a:ext cx="10515600" cy="1129138"/>
          </a:xfrm>
        </p:spPr>
        <p:txBody>
          <a:bodyPr/>
          <a:lstStyle/>
          <a:p>
            <a:r>
              <a:rPr lang="en-US" b="1" dirty="0"/>
              <a:t>Key Take Home Messages</a:t>
            </a:r>
          </a:p>
        </p:txBody>
      </p:sp>
      <p:sp>
        <p:nvSpPr>
          <p:cNvPr id="3" name="Content Placeholder 2"/>
          <p:cNvSpPr>
            <a:spLocks noGrp="1"/>
          </p:cNvSpPr>
          <p:nvPr>
            <p:ph idx="1"/>
          </p:nvPr>
        </p:nvSpPr>
        <p:spPr>
          <a:xfrm>
            <a:off x="737839" y="1378454"/>
            <a:ext cx="10515600" cy="4351338"/>
          </a:xfrm>
        </p:spPr>
        <p:txBody>
          <a:bodyPr>
            <a:normAutofit/>
          </a:bodyPr>
          <a:lstStyle/>
          <a:p>
            <a:pPr marL="514350" indent="-514350">
              <a:buClr>
                <a:srgbClr val="FF0000"/>
              </a:buClr>
              <a:buAutoNum type="arabicPeriod"/>
            </a:pPr>
            <a:r>
              <a:rPr lang="en-US" dirty="0"/>
              <a:t>Teachers and school administrators understand the goal and objectives of the LSC and believe its contents are both relevant and less crowded than the previous/current curriculum.</a:t>
            </a:r>
          </a:p>
          <a:p>
            <a:pPr marL="514350" indent="-514350">
              <a:buClr>
                <a:srgbClr val="FF0000"/>
              </a:buClr>
              <a:buAutoNum type="arabicPeriod"/>
            </a:pPr>
            <a:r>
              <a:rPr lang="en-US" dirty="0"/>
              <a:t>Teachers have positive perception of supporting students with disabilities and other special needs but expressed the highest support needs in areas related to inclusive teaching pedagogy.</a:t>
            </a:r>
          </a:p>
          <a:p>
            <a:pPr marL="514350" indent="-514350">
              <a:buAutoNum type="arabicPeriod"/>
            </a:pPr>
            <a:r>
              <a:rPr lang="en-US" dirty="0"/>
              <a:t>It is too early, to comment on the implementation status of the competency based LSC but perceptions of teachers give a picture of where we are likely heading.</a:t>
            </a:r>
          </a:p>
        </p:txBody>
      </p:sp>
    </p:spTree>
    <p:extLst>
      <p:ext uri="{BB962C8B-B14F-4D97-AF65-F5344CB8AC3E}">
        <p14:creationId xmlns:p14="http://schemas.microsoft.com/office/powerpoint/2010/main" val="82849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EDB2-5E16-4548-93A0-1A9D0B3B6C08}"/>
              </a:ext>
            </a:extLst>
          </p:cNvPr>
          <p:cNvSpPr>
            <a:spLocks noGrp="1"/>
          </p:cNvSpPr>
          <p:nvPr>
            <p:ph type="ctrTitle"/>
          </p:nvPr>
        </p:nvSpPr>
        <p:spPr>
          <a:xfrm>
            <a:off x="822533" y="1274489"/>
            <a:ext cx="10788663" cy="1369159"/>
          </a:xfrm>
        </p:spPr>
        <p:txBody>
          <a:bodyPr>
            <a:noAutofit/>
          </a:bodyPr>
          <a:lstStyle/>
          <a:p>
            <a:r>
              <a:rPr lang="en-US" sz="3200" dirty="0">
                <a:latin typeface="+mn-lt"/>
              </a:rPr>
              <a:t>Panelists and Discussant</a:t>
            </a:r>
          </a:p>
        </p:txBody>
      </p:sp>
      <p:pic>
        <p:nvPicPr>
          <p:cNvPr id="4" name="Picture 3">
            <a:extLst>
              <a:ext uri="{FF2B5EF4-FFF2-40B4-BE49-F238E27FC236}">
                <a16:creationId xmlns:a16="http://schemas.microsoft.com/office/drawing/2014/main" id="{266F7D58-BA16-4755-9B89-3E49339BD3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2088" y="5534247"/>
            <a:ext cx="1868775" cy="999153"/>
          </a:xfrm>
          <a:prstGeom prst="rect">
            <a:avLst/>
          </a:prstGeom>
          <a:noFill/>
          <a:ln>
            <a:noFill/>
          </a:ln>
        </p:spPr>
      </p:pic>
      <p:pic>
        <p:nvPicPr>
          <p:cNvPr id="5" name="Picture 4">
            <a:extLst>
              <a:ext uri="{FF2B5EF4-FFF2-40B4-BE49-F238E27FC236}">
                <a16:creationId xmlns:a16="http://schemas.microsoft.com/office/drawing/2014/main" id="{67062863-35AD-4E42-998E-E911E547F172}"/>
              </a:ext>
            </a:extLst>
          </p:cNvPr>
          <p:cNvPicPr>
            <a:picLocks noChangeAspect="1"/>
          </p:cNvPicPr>
          <p:nvPr/>
        </p:nvPicPr>
        <p:blipFill>
          <a:blip r:embed="rId4"/>
          <a:stretch>
            <a:fillRect/>
          </a:stretch>
        </p:blipFill>
        <p:spPr>
          <a:xfrm>
            <a:off x="2249978" y="5727175"/>
            <a:ext cx="2050205" cy="496902"/>
          </a:xfrm>
          <a:prstGeom prst="rect">
            <a:avLst/>
          </a:prstGeom>
        </p:spPr>
      </p:pic>
      <p:pic>
        <p:nvPicPr>
          <p:cNvPr id="6" name="Picture 5">
            <a:extLst>
              <a:ext uri="{FF2B5EF4-FFF2-40B4-BE49-F238E27FC236}">
                <a16:creationId xmlns:a16="http://schemas.microsoft.com/office/drawing/2014/main" id="{A1B55F76-E204-4BB7-8AF2-0AB184CB6A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4028" y="5727175"/>
            <a:ext cx="1200569" cy="513347"/>
          </a:xfrm>
          <a:prstGeom prst="rect">
            <a:avLst/>
          </a:prstGeom>
        </p:spPr>
      </p:pic>
      <p:pic>
        <p:nvPicPr>
          <p:cNvPr id="7" name="Picture 6">
            <a:extLst>
              <a:ext uri="{FF2B5EF4-FFF2-40B4-BE49-F238E27FC236}">
                <a16:creationId xmlns:a16="http://schemas.microsoft.com/office/drawing/2014/main" id="{1825CF80-4ED3-4C32-8479-AF798A21D8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64072" y="5802358"/>
            <a:ext cx="1505587" cy="402303"/>
          </a:xfrm>
          <a:prstGeom prst="rect">
            <a:avLst/>
          </a:prstGeom>
        </p:spPr>
      </p:pic>
      <p:pic>
        <p:nvPicPr>
          <p:cNvPr id="1028" name="Picture 4" descr="The University of Limerick home">
            <a:extLst>
              <a:ext uri="{FF2B5EF4-FFF2-40B4-BE49-F238E27FC236}">
                <a16:creationId xmlns:a16="http://schemas.microsoft.com/office/drawing/2014/main" id="{BCA6E8CD-F5F2-4A6B-A43A-0106534046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63091" y="5652995"/>
            <a:ext cx="1660825" cy="5710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4A8A3D6-6C87-45DD-94D5-822E44B5DD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613" y="3245504"/>
            <a:ext cx="1619250" cy="1714500"/>
          </a:xfrm>
          <a:prstGeom prst="rect">
            <a:avLst/>
          </a:prstGeom>
        </p:spPr>
      </p:pic>
      <p:pic>
        <p:nvPicPr>
          <p:cNvPr id="2050" name="Picture 2" descr="Image result for Dr Patrick Ojok Kyambogo University">
            <a:extLst>
              <a:ext uri="{FF2B5EF4-FFF2-40B4-BE49-F238E27FC236}">
                <a16:creationId xmlns:a16="http://schemas.microsoft.com/office/drawing/2014/main" id="{1721990D-306F-409A-AFE0-6E30AFFD5A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6100" y="3252679"/>
            <a:ext cx="1619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mmy Zoomlamai. Size: 169 x 170. Source: viableimpact.org">
            <a:extLst>
              <a:ext uri="{FF2B5EF4-FFF2-40B4-BE49-F238E27FC236}">
                <a16:creationId xmlns:a16="http://schemas.microsoft.com/office/drawing/2014/main" id="{8A6A4EF2-A0FA-42B5-9E46-C5879CC274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1353" y="3252680"/>
            <a:ext cx="1725921" cy="17144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rof Paul Conway UL">
            <a:extLst>
              <a:ext uri="{FF2B5EF4-FFF2-40B4-BE49-F238E27FC236}">
                <a16:creationId xmlns:a16="http://schemas.microsoft.com/office/drawing/2014/main" id="{4BD942AB-0AFE-4FE6-92BF-3D83513FF8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06296" y="3252679"/>
            <a:ext cx="11049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weets with replies by Jane Sebuyungo (@JSebuyungo) / Twitter">
            <a:extLst>
              <a:ext uri="{FF2B5EF4-FFF2-40B4-BE49-F238E27FC236}">
                <a16:creationId xmlns:a16="http://schemas.microsoft.com/office/drawing/2014/main" id="{84BC58F3-CD3A-4D74-BEA8-24EC42B86A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2364" y="325267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275E728-1EFD-433F-A3E2-17A7FC009EA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136616" y="3252679"/>
            <a:ext cx="1571065" cy="1571065"/>
          </a:xfrm>
          <a:prstGeom prst="rect">
            <a:avLst/>
          </a:prstGeom>
        </p:spPr>
      </p:pic>
      <p:sp>
        <p:nvSpPr>
          <p:cNvPr id="15" name="Content Placeholder 2">
            <a:extLst>
              <a:ext uri="{FF2B5EF4-FFF2-40B4-BE49-F238E27FC236}">
                <a16:creationId xmlns:a16="http://schemas.microsoft.com/office/drawing/2014/main" id="{A6D61A30-E398-408E-85E2-6FB3E89EE658}"/>
              </a:ext>
            </a:extLst>
          </p:cNvPr>
          <p:cNvSpPr txBox="1">
            <a:spLocks/>
          </p:cNvSpPr>
          <p:nvPr/>
        </p:nvSpPr>
        <p:spPr>
          <a:xfrm>
            <a:off x="-114791" y="5050621"/>
            <a:ext cx="2518347" cy="509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t>Mary Goretti Nakabugo</a:t>
            </a:r>
          </a:p>
        </p:txBody>
      </p:sp>
      <p:sp>
        <p:nvSpPr>
          <p:cNvPr id="16" name="Content Placeholder 2">
            <a:extLst>
              <a:ext uri="{FF2B5EF4-FFF2-40B4-BE49-F238E27FC236}">
                <a16:creationId xmlns:a16="http://schemas.microsoft.com/office/drawing/2014/main" id="{DCBD3B95-443B-45AB-994A-10588FCE9C25}"/>
              </a:ext>
            </a:extLst>
          </p:cNvPr>
          <p:cNvSpPr txBox="1">
            <a:spLocks/>
          </p:cNvSpPr>
          <p:nvPr/>
        </p:nvSpPr>
        <p:spPr>
          <a:xfrm>
            <a:off x="1915994" y="5051168"/>
            <a:ext cx="2518347" cy="509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t>Dr Patrick Ojok</a:t>
            </a:r>
          </a:p>
        </p:txBody>
      </p:sp>
      <p:sp>
        <p:nvSpPr>
          <p:cNvPr id="17" name="Content Placeholder 2">
            <a:extLst>
              <a:ext uri="{FF2B5EF4-FFF2-40B4-BE49-F238E27FC236}">
                <a16:creationId xmlns:a16="http://schemas.microsoft.com/office/drawing/2014/main" id="{EA1C477E-09E1-47A3-962D-9B6989438A6A}"/>
              </a:ext>
            </a:extLst>
          </p:cNvPr>
          <p:cNvSpPr txBox="1">
            <a:spLocks/>
          </p:cNvSpPr>
          <p:nvPr/>
        </p:nvSpPr>
        <p:spPr>
          <a:xfrm>
            <a:off x="4888013" y="5083033"/>
            <a:ext cx="2518347" cy="509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t>Jane Sebuyungo &amp; Modern Karema</a:t>
            </a:r>
          </a:p>
        </p:txBody>
      </p:sp>
      <p:sp>
        <p:nvSpPr>
          <p:cNvPr id="18" name="Content Placeholder 2">
            <a:extLst>
              <a:ext uri="{FF2B5EF4-FFF2-40B4-BE49-F238E27FC236}">
                <a16:creationId xmlns:a16="http://schemas.microsoft.com/office/drawing/2014/main" id="{C8D2C4B5-92E5-4BE3-A2D7-A0F386210A2B}"/>
              </a:ext>
            </a:extLst>
          </p:cNvPr>
          <p:cNvSpPr txBox="1">
            <a:spLocks/>
          </p:cNvSpPr>
          <p:nvPr/>
        </p:nvSpPr>
        <p:spPr>
          <a:xfrm>
            <a:off x="7813566" y="5050622"/>
            <a:ext cx="2518347" cy="509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t>Emmy Zoomlamai</a:t>
            </a:r>
          </a:p>
        </p:txBody>
      </p:sp>
      <p:sp>
        <p:nvSpPr>
          <p:cNvPr id="19" name="Content Placeholder 2">
            <a:extLst>
              <a:ext uri="{FF2B5EF4-FFF2-40B4-BE49-F238E27FC236}">
                <a16:creationId xmlns:a16="http://schemas.microsoft.com/office/drawing/2014/main" id="{E46C27A5-AACE-4831-A768-C7C7EFEDBF2E}"/>
              </a:ext>
            </a:extLst>
          </p:cNvPr>
          <p:cNvSpPr txBox="1">
            <a:spLocks/>
          </p:cNvSpPr>
          <p:nvPr/>
        </p:nvSpPr>
        <p:spPr>
          <a:xfrm>
            <a:off x="9890817" y="5050621"/>
            <a:ext cx="2518347" cy="509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t>Prof Paul Conway</a:t>
            </a:r>
          </a:p>
        </p:txBody>
      </p:sp>
    </p:spTree>
    <p:extLst>
      <p:ext uri="{BB962C8B-B14F-4D97-AF65-F5344CB8AC3E}">
        <p14:creationId xmlns:p14="http://schemas.microsoft.com/office/powerpoint/2010/main" val="8756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 and Recommendations</a:t>
            </a:r>
          </a:p>
        </p:txBody>
      </p:sp>
      <p:sp>
        <p:nvSpPr>
          <p:cNvPr id="3" name="Content Placeholder 2"/>
          <p:cNvSpPr>
            <a:spLocks noGrp="1"/>
          </p:cNvSpPr>
          <p:nvPr>
            <p:ph idx="1"/>
          </p:nvPr>
        </p:nvSpPr>
        <p:spPr>
          <a:xfrm>
            <a:off x="838200" y="1690688"/>
            <a:ext cx="10515600" cy="4351338"/>
          </a:xfrm>
        </p:spPr>
        <p:txBody>
          <a:bodyPr>
            <a:normAutofit/>
          </a:bodyPr>
          <a:lstStyle/>
          <a:p>
            <a:pPr>
              <a:buClr>
                <a:srgbClr val="7030A0"/>
              </a:buClr>
            </a:pPr>
            <a:r>
              <a:rPr lang="en-US" dirty="0"/>
              <a:t>Given the centrality of teachers the positive teachers’ perceptions of preparedness in this study </a:t>
            </a:r>
            <a:r>
              <a:rPr lang="en-US" b="1" dirty="0"/>
              <a:t>signals a promising future for the implementation and likely success </a:t>
            </a:r>
            <a:r>
              <a:rPr lang="en-US" dirty="0"/>
              <a:t>of the competency based LSC.</a:t>
            </a:r>
          </a:p>
          <a:p>
            <a:pPr marL="0" indent="0">
              <a:buClr>
                <a:srgbClr val="7030A0"/>
              </a:buClr>
              <a:buNone/>
            </a:pPr>
            <a:endParaRPr lang="en-US" dirty="0"/>
          </a:p>
          <a:p>
            <a:pPr>
              <a:buClr>
                <a:srgbClr val="7030A0"/>
              </a:buClr>
            </a:pPr>
            <a:r>
              <a:rPr lang="en-US" dirty="0"/>
              <a:t>Deliberate interventions to be directed to the areas where teachers indicated the highest support need for continuous professional development e.g. inclusive education pedagogy.</a:t>
            </a:r>
          </a:p>
          <a:p>
            <a:pPr marL="0" indent="0">
              <a:buNone/>
            </a:pPr>
            <a:endParaRPr lang="en-US" dirty="0"/>
          </a:p>
          <a:p>
            <a:endParaRPr lang="en-US" dirty="0"/>
          </a:p>
        </p:txBody>
      </p:sp>
    </p:spTree>
    <p:extLst>
      <p:ext uri="{BB962C8B-B14F-4D97-AF65-F5344CB8AC3E}">
        <p14:creationId xmlns:p14="http://schemas.microsoft.com/office/powerpoint/2010/main" val="1360282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1115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dirty="0"/>
          </a:p>
        </p:txBody>
      </p:sp>
      <p:sp>
        <p:nvSpPr>
          <p:cNvPr id="55" name="Google Shape;55;p13"/>
          <p:cNvSpPr txBox="1">
            <a:spLocks noGrp="1"/>
          </p:cNvSpPr>
          <p:nvPr>
            <p:ph type="subTitle" idx="1"/>
          </p:nvPr>
        </p:nvSpPr>
        <p:spPr>
          <a:xfrm>
            <a:off x="415600" y="3141667"/>
            <a:ext cx="11360800" cy="3065200"/>
          </a:xfrm>
          <a:prstGeom prst="rect">
            <a:avLst/>
          </a:prstGeom>
        </p:spPr>
        <p:txBody>
          <a:bodyPr spcFirstLastPara="1" vert="horz" wrap="square" lIns="121900" tIns="121900" rIns="121900" bIns="121900" rtlCol="0" anchor="t" anchorCtr="0">
            <a:normAutofit/>
          </a:bodyPr>
          <a:lstStyle/>
          <a:p>
            <a:pPr>
              <a:spcBef>
                <a:spcPts val="0"/>
              </a:spcBef>
            </a:pPr>
            <a:r>
              <a:rPr lang="en-US" sz="3067">
                <a:solidFill>
                  <a:srgbClr val="000000"/>
                </a:solidFill>
              </a:rPr>
              <a:t>Other papers</a:t>
            </a:r>
            <a:endParaRPr sz="3067"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p:txBody>
          <a:bodyPr>
            <a:normAutofit/>
          </a:bodyPr>
          <a:lstStyle/>
          <a:p>
            <a:pPr algn="ctr"/>
            <a:r>
              <a:rPr lang="en-US" b="1" dirty="0"/>
              <a:t>Implementing Curriculum Reforms in Under-resourced Contexts</a:t>
            </a:r>
            <a:endParaRPr lang="en-US" dirty="0"/>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838200" y="2083203"/>
            <a:ext cx="10515600" cy="3184257"/>
          </a:xfrm>
        </p:spPr>
        <p:txBody>
          <a:bodyPr/>
          <a:lstStyle/>
          <a:p>
            <a:pPr marL="0" indent="0">
              <a:buNone/>
            </a:pPr>
            <a:r>
              <a:rPr lang="en-GB" dirty="0"/>
              <a:t>The quality of an education [largely] depends on the quality of its curriculum. </a:t>
            </a:r>
          </a:p>
          <a:p>
            <a:pPr marL="0" indent="0">
              <a:buNone/>
            </a:pPr>
            <a:endParaRPr lang="en-GB" dirty="0"/>
          </a:p>
          <a:p>
            <a:pPr marL="0" indent="0">
              <a:buNone/>
            </a:pPr>
            <a:r>
              <a:rPr lang="en-GB" dirty="0"/>
              <a:t>Lack of employable skills among graduates is usually blamed on the school curriculum</a:t>
            </a:r>
            <a:endParaRPr lang="en-US" dirty="0"/>
          </a:p>
          <a:p>
            <a:pPr marL="0" indent="0">
              <a:buNone/>
            </a:pP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428765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p:txBody>
          <a:bodyPr>
            <a:normAutofit/>
          </a:bodyPr>
          <a:lstStyle/>
          <a:p>
            <a:pPr algn="ctr"/>
            <a:r>
              <a:rPr lang="en-US" b="1" dirty="0"/>
              <a:t>The Ugandan Context </a:t>
            </a:r>
            <a:endParaRPr lang="en-US" dirty="0"/>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838200" y="1836871"/>
            <a:ext cx="10515600" cy="3184257"/>
          </a:xfrm>
        </p:spPr>
        <p:txBody>
          <a:bodyPr>
            <a:normAutofit/>
          </a:bodyPr>
          <a:lstStyle/>
          <a:p>
            <a:r>
              <a:rPr lang="en-GB" dirty="0"/>
              <a:t>Uganda’s education system has been criticised for being examination-ridden </a:t>
            </a:r>
            <a:endParaRPr lang="en-US" dirty="0"/>
          </a:p>
          <a:p>
            <a:r>
              <a:rPr lang="en-GB" dirty="0"/>
              <a:t>It has also been criticised for producing graduates who can hardly meet the market demand</a:t>
            </a:r>
            <a:endParaRPr lang="en-US" dirty="0"/>
          </a:p>
          <a:p>
            <a:r>
              <a:rPr lang="en-GB" dirty="0"/>
              <a:t>A labour market survey recommended a radical review of the secondary education curriculum (NCDC, 2021) </a:t>
            </a:r>
          </a:p>
          <a:p>
            <a:pPr marL="0" indent="0">
              <a:buNone/>
            </a:pP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356377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p:txBody>
          <a:bodyPr>
            <a:normAutofit/>
          </a:bodyPr>
          <a:lstStyle/>
          <a:p>
            <a:pPr algn="ctr"/>
            <a:r>
              <a:rPr lang="en-US" b="1" dirty="0"/>
              <a:t>The Ugandan Context: Curriculum reform </a:t>
            </a:r>
            <a:endParaRPr lang="en-US" dirty="0"/>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838200" y="1836871"/>
            <a:ext cx="10515600" cy="3184257"/>
          </a:xfrm>
        </p:spPr>
        <p:txBody>
          <a:bodyPr>
            <a:normAutofit fontScale="92500" lnSpcReduction="10000"/>
          </a:bodyPr>
          <a:lstStyle/>
          <a:p>
            <a:pPr marL="0" indent="0">
              <a:buNone/>
            </a:pPr>
            <a:r>
              <a:rPr lang="en-GB" dirty="0"/>
              <a:t>Comprehensive review and a new lower secondary curriculum introduced at the beginning of the 2020 school calendar. </a:t>
            </a:r>
          </a:p>
          <a:p>
            <a:pPr marL="0" indent="0">
              <a:buNone/>
            </a:pPr>
            <a:endParaRPr lang="en-GB" dirty="0"/>
          </a:p>
          <a:p>
            <a:pPr marL="0" indent="0">
              <a:buNone/>
            </a:pPr>
            <a:r>
              <a:rPr lang="en-GB" dirty="0"/>
              <a:t>The new curriculum is competency-based, with a focus on generic skills and values</a:t>
            </a:r>
          </a:p>
          <a:p>
            <a:pPr marL="0" indent="0">
              <a:buNone/>
            </a:pPr>
            <a:endParaRPr lang="en-US" dirty="0"/>
          </a:p>
          <a:p>
            <a:pPr marL="0" indent="0">
              <a:buNone/>
            </a:pPr>
            <a:r>
              <a:rPr lang="en-US" dirty="0"/>
              <a:t>A focus on </a:t>
            </a:r>
            <a:r>
              <a:rPr lang="en-US" i="1" dirty="0"/>
              <a:t>Core Values, Key Learning Outcomes, Generic Skills, </a:t>
            </a:r>
            <a:r>
              <a:rPr lang="en-US" dirty="0"/>
              <a:t>eight </a:t>
            </a:r>
            <a:r>
              <a:rPr lang="en-US" i="1" dirty="0"/>
              <a:t>Learning Areas </a:t>
            </a:r>
            <a:r>
              <a:rPr lang="en-US" dirty="0"/>
              <a:t>and five </a:t>
            </a:r>
            <a:r>
              <a:rPr lang="en-US" i="1" dirty="0"/>
              <a:t>Cross-cutting issues.</a:t>
            </a:r>
            <a:endParaRPr lang="en-US" dirty="0"/>
          </a:p>
          <a:p>
            <a:pPr marL="0" indent="0">
              <a:buNone/>
            </a:pP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62377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a:xfrm>
            <a:off x="838200" y="264977"/>
            <a:ext cx="10515600" cy="1325563"/>
          </a:xfrm>
        </p:spPr>
        <p:txBody>
          <a:bodyPr>
            <a:normAutofit/>
          </a:bodyPr>
          <a:lstStyle/>
          <a:p>
            <a:pPr algn="ctr"/>
            <a:r>
              <a:rPr lang="en-US" b="1" dirty="0"/>
              <a:t>Focus of the Panel </a:t>
            </a:r>
            <a:endParaRPr lang="en-US" dirty="0"/>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838200" y="2083203"/>
            <a:ext cx="10515600" cy="3184257"/>
          </a:xfrm>
        </p:spPr>
        <p:txBody>
          <a:bodyPr>
            <a:normAutofit/>
          </a:bodyPr>
          <a:lstStyle/>
          <a:p>
            <a:r>
              <a:rPr lang="en-GB" dirty="0"/>
              <a:t>Early this year, we undertook a study to understand how teachers have conceived and implemented the new curriculum. </a:t>
            </a:r>
            <a:endParaRPr lang="en-US" dirty="0"/>
          </a:p>
          <a:p>
            <a:r>
              <a:rPr lang="en-GB" dirty="0"/>
              <a:t>Driven by the need to take stock of progress made and teachers’ experiences, and generate lessons early enough.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129380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p:txBody>
          <a:bodyPr>
            <a:normAutofit/>
          </a:bodyPr>
          <a:lstStyle/>
          <a:p>
            <a:pPr algn="ctr"/>
            <a:r>
              <a:rPr lang="en-US" b="1" dirty="0"/>
              <a:t>The papers</a:t>
            </a:r>
            <a:endParaRPr lang="en-US" dirty="0"/>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838200" y="2083203"/>
            <a:ext cx="10515600" cy="3184257"/>
          </a:xfrm>
        </p:spPr>
        <p:txBody>
          <a:bodyPr>
            <a:normAutofit fontScale="77500" lnSpcReduction="20000"/>
          </a:bodyPr>
          <a:lstStyle/>
          <a:p>
            <a:r>
              <a:rPr lang="en-GB" b="1" dirty="0"/>
              <a:t>Dr Patrick </a:t>
            </a:r>
            <a:r>
              <a:rPr lang="en-GB" b="1" dirty="0" err="1"/>
              <a:t>Ojok’s</a:t>
            </a:r>
            <a:r>
              <a:rPr lang="en-GB" dirty="0"/>
              <a:t> paper </a:t>
            </a:r>
            <a:r>
              <a:rPr lang="en-US" dirty="0"/>
              <a:t>sets out the key curriculum intentions and expectations and discusses selected findings on the teachers’ perceptions of preparedness to implement the new curriculum. </a:t>
            </a:r>
          </a:p>
          <a:p>
            <a:pPr marL="0" indent="0">
              <a:buNone/>
            </a:pPr>
            <a:endParaRPr lang="en-US" dirty="0"/>
          </a:p>
          <a:p>
            <a:r>
              <a:rPr lang="en-US" b="1" dirty="0"/>
              <a:t>Jane Sebuyungo </a:t>
            </a:r>
            <a:r>
              <a:rPr lang="en-US" dirty="0"/>
              <a:t> </a:t>
            </a:r>
            <a:r>
              <a:rPr lang="en-US" b="1" dirty="0"/>
              <a:t>and Modern </a:t>
            </a:r>
            <a:r>
              <a:rPr lang="en-US" b="1" dirty="0" err="1"/>
              <a:t>Karema’s</a:t>
            </a:r>
            <a:r>
              <a:rPr lang="en-US" b="1" dirty="0"/>
              <a:t> </a:t>
            </a:r>
            <a:r>
              <a:rPr lang="en-US" dirty="0"/>
              <a:t>paper examines the roles of different stakeholders in the implementation process and  analyses the teachers’ interpretation of the new curriculum and how they have attempted to implement it</a:t>
            </a:r>
          </a:p>
          <a:p>
            <a:pPr marL="0" indent="0">
              <a:buNone/>
            </a:pPr>
            <a:endParaRPr lang="en-US" dirty="0"/>
          </a:p>
          <a:p>
            <a:r>
              <a:rPr lang="en-US" b="1" dirty="0"/>
              <a:t>Emmy Zoomlamai </a:t>
            </a:r>
            <a:r>
              <a:rPr lang="en-US" dirty="0"/>
              <a:t>and Mary Goretti </a:t>
            </a:r>
            <a:r>
              <a:rPr lang="en-US" dirty="0" err="1"/>
              <a:t>Nakabugo’s</a:t>
            </a:r>
            <a:r>
              <a:rPr lang="en-US" dirty="0"/>
              <a:t> paper probes into how assessment in the new curriculum at classroom level has been implemented and discusses selected findings on how teachers have perceived the new assessment</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59168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8431"/>
            <a:ext cx="9144000" cy="2173532"/>
          </a:xfrm>
        </p:spPr>
        <p:txBody>
          <a:bodyPr/>
          <a:lstStyle/>
          <a:p>
            <a:r>
              <a:rPr lang="en-US" dirty="0"/>
              <a:t>The Role of Teachers in Curriculum Implementation </a:t>
            </a:r>
          </a:p>
        </p:txBody>
      </p:sp>
    </p:spTree>
    <p:extLst>
      <p:ext uri="{BB962C8B-B14F-4D97-AF65-F5344CB8AC3E}">
        <p14:creationId xmlns:p14="http://schemas.microsoft.com/office/powerpoint/2010/main" val="247060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a:xfrm>
            <a:off x="693234" y="253613"/>
            <a:ext cx="10515600" cy="1325563"/>
          </a:xfrm>
        </p:spPr>
        <p:txBody>
          <a:bodyPr/>
          <a:lstStyle/>
          <a:p>
            <a:pPr algn="ctr"/>
            <a:r>
              <a:rPr lang="en-US" b="1" dirty="0"/>
              <a:t>Introduction</a:t>
            </a:r>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983166" y="1400755"/>
            <a:ext cx="10736766" cy="4609751"/>
          </a:xfrm>
        </p:spPr>
        <p:txBody>
          <a:bodyPr>
            <a:normAutofit/>
          </a:bodyPr>
          <a:lstStyle/>
          <a:p>
            <a:pPr>
              <a:buClr>
                <a:srgbClr val="7030A0"/>
              </a:buClr>
              <a:buFont typeface="Wingdings" panose="05000000000000000000" pitchFamily="2" charset="2"/>
              <a:buChar char="§"/>
            </a:pPr>
            <a:r>
              <a:rPr lang="en-US" sz="3200" dirty="0"/>
              <a:t>Implementing curriculum changes requires major structural changes to curricula and standards, but the key element in the success of the changes is having well trained and confident teachers (Thompson,  Bell,  </a:t>
            </a:r>
            <a:r>
              <a:rPr lang="en-US" sz="3200" dirty="0" err="1"/>
              <a:t>Andreae</a:t>
            </a:r>
            <a:r>
              <a:rPr lang="en-US" sz="3200" dirty="0"/>
              <a:t>, &amp; Robins, 2013)</a:t>
            </a:r>
          </a:p>
          <a:p>
            <a:pPr>
              <a:buClr>
                <a:srgbClr val="7030A0"/>
              </a:buClr>
              <a:buFont typeface="Wingdings" panose="05000000000000000000" pitchFamily="2" charset="2"/>
              <a:buChar char="§"/>
            </a:pPr>
            <a:r>
              <a:rPr lang="en-US" sz="3200" dirty="0"/>
              <a:t>Since teachers play a pivotal role in curriculum reforms, it is vital to pay adequate and timely attention to teacher factors such as training, commitment to teaching, attitudes towards the new curriculum, and teacher knowledge and understanding of the reform (</a:t>
            </a:r>
            <a:r>
              <a:rPr lang="en-GB" sz="3200" dirty="0" err="1"/>
              <a:t>Altinyelken</a:t>
            </a:r>
            <a:r>
              <a:rPr lang="en-GB" sz="3200" dirty="0"/>
              <a:t>, (2010).</a:t>
            </a:r>
            <a:endParaRPr lang="en-US" sz="3200" dirty="0"/>
          </a:p>
        </p:txBody>
      </p:sp>
    </p:spTree>
    <p:extLst>
      <p:ext uri="{BB962C8B-B14F-4D97-AF65-F5344CB8AC3E}">
        <p14:creationId xmlns:p14="http://schemas.microsoft.com/office/powerpoint/2010/main" val="1528354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TotalTime>
  <Words>1270</Words>
  <Application>Microsoft Office PowerPoint</Application>
  <PresentationFormat>Widescreen</PresentationFormat>
  <Paragraphs>97</Paragraphs>
  <Slides>21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Implementing Curriculum Reforms in Under-resourced Contexts What can we learn from Uganda?</vt:lpstr>
      <vt:lpstr>Panelists and Discussant</vt:lpstr>
      <vt:lpstr>Implementing Curriculum Reforms in Under-resourced Contexts</vt:lpstr>
      <vt:lpstr>The Ugandan Context </vt:lpstr>
      <vt:lpstr>The Ugandan Context: Curriculum reform </vt:lpstr>
      <vt:lpstr>Focus of the Panel </vt:lpstr>
      <vt:lpstr>The papers</vt:lpstr>
      <vt:lpstr>The Role of Teachers in Curriculum Implementation </vt:lpstr>
      <vt:lpstr>Introduction</vt:lpstr>
      <vt:lpstr> Research Objective</vt:lpstr>
      <vt:lpstr>Methodology</vt:lpstr>
      <vt:lpstr>Primary Findings </vt:lpstr>
      <vt:lpstr>Teachers’ understanding, confidence and perceived competence </vt:lpstr>
      <vt:lpstr>Perceived Relevance and Structure of the LSC</vt:lpstr>
      <vt:lpstr>Teachers’ Motivation to Implement the LSC</vt:lpstr>
      <vt:lpstr>Perceived School Administrators’ Support for LSC</vt:lpstr>
      <vt:lpstr>Support Received </vt:lpstr>
      <vt:lpstr>Teachers’ Support needs for CPD Training </vt:lpstr>
      <vt:lpstr>Key Take Home Messages</vt:lpstr>
      <vt:lpstr>Conclusion and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Mauro Giacomazzi</dc:creator>
  <cp:lastModifiedBy>Mary Goretti Nakabugo</cp:lastModifiedBy>
  <cp:revision>86</cp:revision>
  <dcterms:created xsi:type="dcterms:W3CDTF">2021-06-02T05:05:05Z</dcterms:created>
  <dcterms:modified xsi:type="dcterms:W3CDTF">2022-04-22T02:00:03Z</dcterms:modified>
</cp:coreProperties>
</file>