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2" r:id="rId3"/>
    <p:sldId id="318" r:id="rId4"/>
    <p:sldId id="326" r:id="rId5"/>
    <p:sldId id="307" r:id="rId6"/>
    <p:sldId id="313" r:id="rId7"/>
    <p:sldId id="308" r:id="rId8"/>
    <p:sldId id="322" r:id="rId9"/>
    <p:sldId id="315" r:id="rId10"/>
    <p:sldId id="320" r:id="rId11"/>
    <p:sldId id="317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966" autoAdjust="0"/>
  </p:normalViewPr>
  <p:slideViewPr>
    <p:cSldViewPr snapToGrid="0">
      <p:cViewPr varScale="1">
        <p:scale>
          <a:sx n="61" d="100"/>
          <a:sy n="61" d="100"/>
        </p:scale>
        <p:origin x="84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GB" sz="1400"/>
              <a:t>Children in P3-P7 competence levels in Leb Lango</a:t>
            </a:r>
          </a:p>
        </c:rich>
      </c:tx>
      <c:layout>
        <c:manualLayout>
          <c:xMode val="edge"/>
          <c:yMode val="edge"/>
          <c:x val="0.25406056365254359"/>
          <c:y val="2.36343765853843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11979002355946"/>
          <c:y val="6.0106316566387402E-2"/>
          <c:w val="0.79200045123022444"/>
          <c:h val="0.7652634073811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'Leb Lango_2021'!$A$15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'Leb Lango_2021'!$B$14:$G$14</c:f>
              <c:strCache>
                <c:ptCount val="6"/>
                <c:pt idx="0">
                  <c:v>Nonreader</c:v>
                </c:pt>
                <c:pt idx="1">
                  <c:v>Letter</c:v>
                </c:pt>
                <c:pt idx="2">
                  <c:v>Word</c:v>
                </c:pt>
                <c:pt idx="3">
                  <c:v>Paragraph</c:v>
                </c:pt>
                <c:pt idx="4">
                  <c:v>story only</c:v>
                </c:pt>
                <c:pt idx="5">
                  <c:v>Read &amp; Comprehend</c:v>
                </c:pt>
              </c:strCache>
            </c:strRef>
          </c:cat>
          <c:val>
            <c:numRef>
              <c:f>'Leb Lango_2021'!$B$15:$G$15</c:f>
              <c:numCache>
                <c:formatCode>0%</c:formatCode>
                <c:ptCount val="6"/>
                <c:pt idx="0">
                  <c:v>0.43119999999999997</c:v>
                </c:pt>
                <c:pt idx="1">
                  <c:v>0.1014</c:v>
                </c:pt>
                <c:pt idx="2">
                  <c:v>0.1328</c:v>
                </c:pt>
                <c:pt idx="3">
                  <c:v>6.8400000000000002E-2</c:v>
                </c:pt>
                <c:pt idx="4">
                  <c:v>9.7999999999999997E-3</c:v>
                </c:pt>
                <c:pt idx="5">
                  <c:v>0.25640000000000002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4-448A-906C-CF8D824CEC3B}"/>
            </c:ext>
          </c:extLst>
        </c:ser>
        <c:ser>
          <c:idx val="1"/>
          <c:order val="1"/>
          <c:tx>
            <c:strRef>
              <c:f>'Leb Lango_2021'!$A$16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'Leb Lango_2021'!$B$14:$G$14</c:f>
              <c:strCache>
                <c:ptCount val="6"/>
                <c:pt idx="0">
                  <c:v>Nonreader</c:v>
                </c:pt>
                <c:pt idx="1">
                  <c:v>Letter</c:v>
                </c:pt>
                <c:pt idx="2">
                  <c:v>Word</c:v>
                </c:pt>
                <c:pt idx="3">
                  <c:v>Paragraph</c:v>
                </c:pt>
                <c:pt idx="4">
                  <c:v>story only</c:v>
                </c:pt>
                <c:pt idx="5">
                  <c:v>Read &amp; Comprehend</c:v>
                </c:pt>
              </c:strCache>
            </c:strRef>
          </c:cat>
          <c:val>
            <c:numRef>
              <c:f>'Leb Lango_2021'!$B$16:$G$16</c:f>
              <c:numCache>
                <c:formatCode>0%</c:formatCode>
                <c:ptCount val="6"/>
                <c:pt idx="0">
                  <c:v>0.37569999999999998</c:v>
                </c:pt>
                <c:pt idx="1">
                  <c:v>0.14410000000000001</c:v>
                </c:pt>
                <c:pt idx="2">
                  <c:v>0.17550000000000002</c:v>
                </c:pt>
                <c:pt idx="3">
                  <c:v>8.0600000000000005E-2</c:v>
                </c:pt>
                <c:pt idx="4">
                  <c:v>1.3300000000000001E-2</c:v>
                </c:pt>
                <c:pt idx="5">
                  <c:v>0.21079999999999999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4-448A-906C-CF8D824CE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57408"/>
        <c:axId val="186704256"/>
      </c:barChart>
      <c:catAx>
        <c:axId val="18665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6704256"/>
        <c:crosses val="autoZero"/>
        <c:auto val="1"/>
        <c:lblAlgn val="ctr"/>
        <c:lblOffset val="100"/>
        <c:noMultiLvlLbl val="0"/>
      </c:catAx>
      <c:valAx>
        <c:axId val="186704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2.3175317043148062E-2"/>
              <c:y val="0.2866320072024390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866574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53521976322025755"/>
          <c:y val="0.207207810144799"/>
          <c:w val="0.25830923039533243"/>
          <c:h val="0.1957932913645757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80F3B-AF3D-477F-BF23-D4C98A8C48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7C24E-1DCC-48DC-BEE8-B4955561CC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8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9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A872-2389-4FC6-A29E-FC99990A22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1" b="7760"/>
          <a:stretch/>
        </p:blipFill>
        <p:spPr>
          <a:xfrm>
            <a:off x="71120" y="-1203560"/>
            <a:ext cx="12120880" cy="7684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5550" y="-337784"/>
            <a:ext cx="10515600" cy="2007709"/>
          </a:xfrm>
        </p:spPr>
        <p:txBody>
          <a:bodyPr>
            <a:normAutofit/>
          </a:bodyPr>
          <a:lstStyle/>
          <a:p>
            <a:pPr algn="ctr"/>
            <a:br>
              <a:rPr lang="en-GB" sz="53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5300" b="1" dirty="0">
                <a:solidFill>
                  <a:schemeClr val="accent5">
                    <a:lumMod val="75000"/>
                  </a:schemeClr>
                </a:solidFill>
              </a:rPr>
              <a:t>Are our Children Learning? </a:t>
            </a:r>
            <a:br>
              <a:rPr lang="en-GB" sz="53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Evidence from the 2021 Uwezo Assessment</a:t>
            </a:r>
            <a:endParaRPr lang="en-US" sz="31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14788" y="2167259"/>
            <a:ext cx="9144000" cy="2138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USAID/ICYD Meeting with Stakeholders- Lira</a:t>
            </a:r>
            <a:endParaRPr lang="en-US" sz="7200" dirty="0"/>
          </a:p>
          <a:p>
            <a:pPr marL="0" indent="0" algn="ctr">
              <a:buNone/>
            </a:pPr>
            <a:endParaRPr lang="en-US" sz="4000" b="1" dirty="0">
              <a:latin typeface="Aileron SemiBold" panose="00000700000000000000" pitchFamily="50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Aileron SemiBold" panose="00000700000000000000" pitchFamily="50" charset="0"/>
              </a:rPr>
              <a:t>Highlight of Selected Findings Relevant to </a:t>
            </a:r>
            <a:r>
              <a:rPr lang="en-US" sz="4000" b="1" dirty="0" err="1">
                <a:latin typeface="Aileron SemiBold" panose="00000700000000000000" pitchFamily="50" charset="0"/>
              </a:rPr>
              <a:t>Leb</a:t>
            </a:r>
            <a:r>
              <a:rPr lang="en-US" sz="4000" b="1" dirty="0">
                <a:latin typeface="Aileron SemiBold" panose="00000700000000000000" pitchFamily="50" charset="0"/>
              </a:rPr>
              <a:t> </a:t>
            </a:r>
            <a:r>
              <a:rPr lang="en-US" sz="4000" b="1" dirty="0" err="1">
                <a:latin typeface="Aileron SemiBold" panose="00000700000000000000" pitchFamily="50" charset="0"/>
              </a:rPr>
              <a:t>Lango</a:t>
            </a:r>
            <a:endParaRPr lang="en-US" sz="4000" b="1" dirty="0">
              <a:latin typeface="Aileron SemiBold" panose="00000700000000000000" pitchFamily="50" charset="0"/>
            </a:endParaRPr>
          </a:p>
          <a:p>
            <a:pPr marL="0" indent="0" algn="ctr">
              <a:buNone/>
            </a:pPr>
            <a:r>
              <a:rPr lang="en-US" sz="3900"/>
              <a:t>23</a:t>
            </a:r>
            <a:r>
              <a:rPr lang="en-US" sz="3900" baseline="30000"/>
              <a:t>rd</a:t>
            </a:r>
            <a:r>
              <a:rPr lang="en-US" sz="3900"/>
              <a:t>  February, </a:t>
            </a:r>
            <a:r>
              <a:rPr lang="en-US" sz="3900" dirty="0"/>
              <a:t>2023</a:t>
            </a:r>
          </a:p>
          <a:p>
            <a:pPr marL="0" indent="0" algn="ctr">
              <a:buNone/>
            </a:pPr>
            <a:endParaRPr lang="en-US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2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215306" y="357072"/>
            <a:ext cx="10420311" cy="58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215306" y="940025"/>
            <a:ext cx="11761388" cy="1965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How effective is the implementation of the mother-tongue policy? 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Most schools are using a mixture of languages rather than a single language for instruction in P1-3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 Use of a mixture seems to work better than the use of a local language only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The language policy requires careful attention and it must address important issues of equity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GB" sz="3200" dirty="0"/>
              <a:t>Performance on reading tasks in local language is equally low as is in English.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GB" sz="3200" dirty="0"/>
              <a:t>Attention is needed for programs that support improving reading including their effectiveness</a:t>
            </a:r>
          </a:p>
          <a:p>
            <a:pPr marL="571500" indent="-571500" algn="just">
              <a:buFont typeface="Wingdings" charset="2"/>
              <a:buChar char="q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aseline="30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344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8CCF2-DFEF-41EA-9871-2C89F8EA1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1" y="542399"/>
            <a:ext cx="8716403" cy="5773202"/>
          </a:xfrm>
        </p:spPr>
      </p:pic>
    </p:spTree>
    <p:extLst>
      <p:ext uri="{BB962C8B-B14F-4D97-AF65-F5344CB8AC3E}">
        <p14:creationId xmlns:p14="http://schemas.microsoft.com/office/powerpoint/2010/main" val="251089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1" b="7760"/>
          <a:stretch/>
        </p:blipFill>
        <p:spPr>
          <a:xfrm>
            <a:off x="71120" y="-1191685"/>
            <a:ext cx="12120880" cy="7684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155" y="365125"/>
            <a:ext cx="10515600" cy="1325563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7466652" y="2650595"/>
            <a:ext cx="3259547" cy="33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4000" dirty="0"/>
              <a:t>Contact Us!</a:t>
            </a:r>
            <a:br>
              <a:rPr lang="nl-NL" altLang="en-US" sz="3400" dirty="0"/>
            </a:br>
            <a:r>
              <a:rPr lang="nl-NL" altLang="en-US" sz="1800" dirty="0"/>
              <a:t>Uwezo Uganda, </a:t>
            </a:r>
          </a:p>
          <a:p>
            <a:pPr>
              <a:buNone/>
            </a:pPr>
            <a:r>
              <a:rPr lang="en-US" sz="1800" dirty="0"/>
              <a:t>Corner House, Suite B1</a:t>
            </a:r>
          </a:p>
          <a:p>
            <a:pPr>
              <a:buNone/>
            </a:pPr>
            <a:r>
              <a:rPr lang="en-US" sz="1800" dirty="0"/>
              <a:t>Plot 436/437, </a:t>
            </a:r>
            <a:r>
              <a:rPr lang="en-US" sz="1800" dirty="0" err="1"/>
              <a:t>Mawanda</a:t>
            </a:r>
            <a:r>
              <a:rPr lang="en-US" sz="1800" dirty="0"/>
              <a:t> Road</a:t>
            </a:r>
          </a:p>
          <a:p>
            <a:pPr>
              <a:buNone/>
            </a:pPr>
            <a:r>
              <a:rPr lang="en-US" sz="1800" dirty="0" err="1"/>
              <a:t>Kamwokya</a:t>
            </a:r>
            <a:r>
              <a:rPr lang="en-US" sz="1800" dirty="0"/>
              <a:t>, Kampala</a:t>
            </a:r>
          </a:p>
          <a:p>
            <a:pPr>
              <a:buNone/>
            </a:pPr>
            <a:r>
              <a:rPr lang="en-US" sz="1800" dirty="0"/>
              <a:t>P.O Box 33275, Kampala, Uganda</a:t>
            </a:r>
          </a:p>
          <a:p>
            <a:pPr>
              <a:buNone/>
            </a:pPr>
            <a:r>
              <a:rPr lang="en-US" sz="1800" dirty="0"/>
              <a:t>Tel: +256-393-193-441</a:t>
            </a:r>
          </a:p>
          <a:p>
            <a:pPr>
              <a:buNone/>
            </a:pPr>
            <a:r>
              <a:rPr lang="en-US" sz="1800" dirty="0"/>
              <a:t>E-mail: info@uwezouganda.org</a:t>
            </a:r>
          </a:p>
          <a:p>
            <a:pPr>
              <a:buNone/>
            </a:pPr>
            <a:r>
              <a:rPr lang="en-US" sz="1800" dirty="0"/>
              <a:t>https://uwezouganda.org/</a:t>
            </a:r>
          </a:p>
        </p:txBody>
      </p:sp>
    </p:spTree>
    <p:extLst>
      <p:ext uri="{BB962C8B-B14F-4D97-AF65-F5344CB8AC3E}">
        <p14:creationId xmlns:p14="http://schemas.microsoft.com/office/powerpoint/2010/main" val="178374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904722" y="199824"/>
            <a:ext cx="10437710" cy="47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Uwezo 2021 Learning 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05154"/>
              </p:ext>
            </p:extLst>
          </p:nvPr>
        </p:nvGraphicFramePr>
        <p:xfrm>
          <a:off x="275919" y="678407"/>
          <a:ext cx="11396016" cy="61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6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96">
                <a:tc>
                  <a:txBody>
                    <a:bodyPr/>
                    <a:lstStyle/>
                    <a:p>
                      <a:r>
                        <a:rPr lang="en-US" sz="2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136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Sample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29 districts across the regions in Uganda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Local language assessed in 12 districts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 local languages assessed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Leb-lango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, Luganda,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Lusoga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Runyankore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Rukiga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/>
                        <a:t>15</a:t>
                      </a:r>
                      <a:r>
                        <a:rPr lang="en-US" sz="2000" baseline="0" dirty="0"/>
                        <a:t> Enumeration areas (EAs) in each district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20 households in each enumeration area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All children aged 4-16 years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908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/>
                        <a:t>Learning assessment</a:t>
                      </a:r>
                      <a:r>
                        <a:rPr lang="en-US" sz="2000" baseline="0" dirty="0"/>
                        <a:t> in English,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4 local languages and numeracy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Assessment items pegged on Grade 2 curriculum including pre literacy and pre-numeracy tasks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Assessment tools developed by item writers, including curriculum/content specialists, assessment specialists, practicing teachers, researchers and teacher educators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Items pretested and piloted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Each assessment tool contained 2 samples of equal weight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476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Process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/>
                        <a:t>One partner in each district</a:t>
                      </a:r>
                      <a:r>
                        <a:rPr lang="en-US" sz="2000" baseline="0" dirty="0"/>
                        <a:t> [2 in </a:t>
                      </a:r>
                      <a:r>
                        <a:rPr lang="en-US" sz="2000" baseline="0" dirty="0" err="1"/>
                        <a:t>Lango</a:t>
                      </a:r>
                      <a:r>
                        <a:rPr lang="en-US" sz="2000" baseline="0" dirty="0"/>
                        <a:t> region; </a:t>
                      </a:r>
                      <a:r>
                        <a:rPr lang="en-US" sz="2000" baseline="0" dirty="0" err="1"/>
                        <a:t>Oyam</a:t>
                      </a:r>
                      <a:r>
                        <a:rPr lang="en-US" sz="2000" baseline="0" dirty="0"/>
                        <a:t> and </a:t>
                      </a:r>
                      <a:r>
                        <a:rPr lang="en-US" sz="2000" baseline="0" dirty="0" err="1"/>
                        <a:t>Alebtong</a:t>
                      </a:r>
                      <a:r>
                        <a:rPr lang="en-US" sz="2000" baseline="0" dirty="0"/>
                        <a:t>)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Citizen volunteers with at least S4 level of education conduct assessment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Assessments conducted one on one for each child in and out of school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Largest school serving EA visited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7FC75-C35C-4CB7-8793-A78C4DB90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4" y="536461"/>
            <a:ext cx="8734332" cy="5785077"/>
          </a:xfrm>
        </p:spPr>
      </p:pic>
    </p:spTree>
    <p:extLst>
      <p:ext uri="{BB962C8B-B14F-4D97-AF65-F5344CB8AC3E}">
        <p14:creationId xmlns:p14="http://schemas.microsoft.com/office/powerpoint/2010/main" val="105559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877145" y="152035"/>
            <a:ext cx="10437710" cy="47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Uwezo 2021 Local Language Assessment Districts &amp; Test Sample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0680"/>
              </p:ext>
            </p:extLst>
          </p:nvPr>
        </p:nvGraphicFramePr>
        <p:xfrm>
          <a:off x="159026" y="766592"/>
          <a:ext cx="4144618" cy="613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484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Leb-Lango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Two districts (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Oyam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Alebtong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69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/>
                        <a:t>Luganda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100" dirty="0"/>
                        <a:t>Five districts 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Mityana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Luweero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Mpigi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Bukomansimbi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Mukono)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79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Lusoga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100" dirty="0"/>
                        <a:t>Five districts (</a:t>
                      </a:r>
                      <a:r>
                        <a:rPr lang="en-US" sz="2100" dirty="0" err="1"/>
                        <a:t>Luuka</a:t>
                      </a:r>
                      <a:r>
                        <a:rPr lang="en-US" sz="2100" dirty="0"/>
                        <a:t>, </a:t>
                      </a:r>
                      <a:r>
                        <a:rPr lang="en-US" sz="2100" dirty="0" err="1"/>
                        <a:t>Mayuge</a:t>
                      </a:r>
                      <a:r>
                        <a:rPr lang="en-US" sz="2100" dirty="0"/>
                        <a:t>, Jinja, </a:t>
                      </a:r>
                      <a:r>
                        <a:rPr lang="en-US" sz="2100" dirty="0" err="1"/>
                        <a:t>Bugiri</a:t>
                      </a:r>
                      <a:r>
                        <a:rPr lang="en-US" sz="21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53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Runyankore</a:t>
                      </a:r>
                      <a:r>
                        <a:rPr lang="en-US" sz="2400" b="1" dirty="0"/>
                        <a:t>/</a:t>
                      </a:r>
                      <a:r>
                        <a:rPr lang="en-US" sz="2400" b="1" dirty="0" err="1"/>
                        <a:t>Rukiga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n-US" sz="2100" dirty="0"/>
                        <a:t>Three districts (</a:t>
                      </a:r>
                      <a:r>
                        <a:rPr lang="en-US" sz="2100" dirty="0" err="1"/>
                        <a:t>Ntungamo</a:t>
                      </a:r>
                      <a:r>
                        <a:rPr lang="en-US" sz="2100" dirty="0"/>
                        <a:t>, </a:t>
                      </a:r>
                      <a:r>
                        <a:rPr lang="en-US" sz="2100" dirty="0" err="1"/>
                        <a:t>Mitooma</a:t>
                      </a:r>
                      <a:r>
                        <a:rPr lang="en-US" sz="2100" dirty="0"/>
                        <a:t>, </a:t>
                      </a:r>
                      <a:r>
                        <a:rPr lang="en-US" sz="2100" dirty="0" err="1"/>
                        <a:t>Rukungiri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9CD9D75-1F65-4C38-9B6E-DA1900F6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71" y="789130"/>
            <a:ext cx="7641389" cy="60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1011547" y="383473"/>
            <a:ext cx="10420311" cy="58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 of full competence (read and comprehend) by grade for each local language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40114A-93AE-4731-A06E-E671A5AD9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30303"/>
              </p:ext>
            </p:extLst>
          </p:nvPr>
        </p:nvGraphicFramePr>
        <p:xfrm>
          <a:off x="1011548" y="1242391"/>
          <a:ext cx="10110340" cy="4651511"/>
        </p:xfrm>
        <a:graphic>
          <a:graphicData uri="http://schemas.openxmlformats.org/drawingml/2006/table">
            <a:tbl>
              <a:tblPr firstRow="1" firstCol="1" bandRow="1"/>
              <a:tblGrid>
                <a:gridCol w="1904501">
                  <a:extLst>
                    <a:ext uri="{9D8B030D-6E8A-4147-A177-3AD203B41FA5}">
                      <a16:colId xmlns:a16="http://schemas.microsoft.com/office/drawing/2014/main" val="2859170954"/>
                    </a:ext>
                  </a:extLst>
                </a:gridCol>
                <a:gridCol w="1350428">
                  <a:extLst>
                    <a:ext uri="{9D8B030D-6E8A-4147-A177-3AD203B41FA5}">
                      <a16:colId xmlns:a16="http://schemas.microsoft.com/office/drawing/2014/main" val="66253850"/>
                    </a:ext>
                  </a:extLst>
                </a:gridCol>
                <a:gridCol w="953244">
                  <a:extLst>
                    <a:ext uri="{9D8B030D-6E8A-4147-A177-3AD203B41FA5}">
                      <a16:colId xmlns:a16="http://schemas.microsoft.com/office/drawing/2014/main" val="950741336"/>
                    </a:ext>
                  </a:extLst>
                </a:gridCol>
                <a:gridCol w="953244">
                  <a:extLst>
                    <a:ext uri="{9D8B030D-6E8A-4147-A177-3AD203B41FA5}">
                      <a16:colId xmlns:a16="http://schemas.microsoft.com/office/drawing/2014/main" val="3470520413"/>
                    </a:ext>
                  </a:extLst>
                </a:gridCol>
                <a:gridCol w="953244">
                  <a:extLst>
                    <a:ext uri="{9D8B030D-6E8A-4147-A177-3AD203B41FA5}">
                      <a16:colId xmlns:a16="http://schemas.microsoft.com/office/drawing/2014/main" val="2896222084"/>
                    </a:ext>
                  </a:extLst>
                </a:gridCol>
                <a:gridCol w="1506324">
                  <a:extLst>
                    <a:ext uri="{9D8B030D-6E8A-4147-A177-3AD203B41FA5}">
                      <a16:colId xmlns:a16="http://schemas.microsoft.com/office/drawing/2014/main" val="2589359770"/>
                    </a:ext>
                  </a:extLst>
                </a:gridCol>
                <a:gridCol w="1506324">
                  <a:extLst>
                    <a:ext uri="{9D8B030D-6E8A-4147-A177-3AD203B41FA5}">
                      <a16:colId xmlns:a16="http://schemas.microsoft.com/office/drawing/2014/main" val="2299186026"/>
                    </a:ext>
                  </a:extLst>
                </a:gridCol>
                <a:gridCol w="983031">
                  <a:extLst>
                    <a:ext uri="{9D8B030D-6E8A-4147-A177-3AD203B41FA5}">
                      <a16:colId xmlns:a16="http://schemas.microsoft.com/office/drawing/2014/main" val="1699378126"/>
                    </a:ext>
                  </a:extLst>
                </a:gridCol>
              </a:tblGrid>
              <a:tr h="49058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0137"/>
                  </a:ext>
                </a:extLst>
              </a:tr>
              <a:tr h="124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(all p3-p7)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29529"/>
                  </a:ext>
                </a:extLst>
              </a:tr>
              <a:tr h="729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 Lango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4.6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13.4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30.3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53.3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95.9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23.4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805059"/>
                  </a:ext>
                </a:extLst>
              </a:tr>
              <a:tr h="729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Luganda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19.5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45.6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59.8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68.2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75.8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50.6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48605"/>
                  </a:ext>
                </a:extLst>
              </a:tr>
              <a:tr h="729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Lusoga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0.7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4.2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10.5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28.3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46.1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13.1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134922"/>
                  </a:ext>
                </a:extLst>
              </a:tr>
              <a:tr h="729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Runyankore Rukiga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14.6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31.9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57.2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60.3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78.7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40.3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18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61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922120" y="217219"/>
            <a:ext cx="10420311" cy="58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a quarter of the children in P3-P7 are able to read and comprehend </a:t>
            </a:r>
          </a:p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Leb-Lango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609354" y="5661731"/>
            <a:ext cx="10850463" cy="917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charset="2"/>
              <a:buChar char="q"/>
            </a:pPr>
            <a:r>
              <a:rPr lang="en-US" sz="3800" dirty="0"/>
              <a:t>More than 4 in every 10 learners are non—readers in </a:t>
            </a:r>
            <a:r>
              <a:rPr lang="en-US" sz="3800" dirty="0" err="1"/>
              <a:t>Leb</a:t>
            </a:r>
            <a:r>
              <a:rPr lang="en-US" sz="3800" dirty="0"/>
              <a:t> </a:t>
            </a:r>
            <a:r>
              <a:rPr lang="en-US" sz="3800" dirty="0" err="1"/>
              <a:t>Lango</a:t>
            </a:r>
            <a:r>
              <a:rPr lang="en-US" sz="3800" dirty="0"/>
              <a:t> (slightly more boys are non-readers).</a:t>
            </a:r>
            <a:endParaRPr lang="en-GB" sz="3800" baseline="30000" dirty="0"/>
          </a:p>
          <a:p>
            <a:pPr algn="l"/>
            <a:r>
              <a:rPr lang="en-GB" sz="2800" b="1" dirty="0">
                <a:solidFill>
                  <a:srgbClr val="FF0000"/>
                </a:solidFill>
              </a:rPr>
              <a:t>n= 539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1BA3DC-88FF-4E1F-8F0D-D6DCC842C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941688"/>
              </p:ext>
            </p:extLst>
          </p:nvPr>
        </p:nvGraphicFramePr>
        <p:xfrm>
          <a:off x="609354" y="603780"/>
          <a:ext cx="10769672" cy="467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767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295774" y="756465"/>
            <a:ext cx="11324140" cy="58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5% of the children in primary 3 can read &amp; comprehend </a:t>
            </a: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text in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Leb-Lango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215306" y="4365939"/>
            <a:ext cx="11761388" cy="196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charset="2"/>
              <a:buChar char="q"/>
            </a:pPr>
            <a:r>
              <a:rPr lang="en-US" dirty="0"/>
              <a:t>About 6 in every 10 children in Primary 3 are non-readers in </a:t>
            </a:r>
            <a:r>
              <a:rPr lang="en-US" dirty="0" err="1"/>
              <a:t>Leb</a:t>
            </a:r>
            <a:r>
              <a:rPr lang="en-US" dirty="0"/>
              <a:t> </a:t>
            </a:r>
            <a:r>
              <a:rPr lang="en-US" dirty="0" err="1"/>
              <a:t>Lango</a:t>
            </a:r>
            <a:r>
              <a:rPr lang="en-US" dirty="0"/>
              <a:t> 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US" dirty="0" err="1"/>
              <a:t>Oyam</a:t>
            </a:r>
            <a:r>
              <a:rPr lang="en-US" dirty="0"/>
              <a:t> district has the highest proportion of </a:t>
            </a:r>
            <a:r>
              <a:rPr lang="en-US" dirty="0" err="1"/>
              <a:t>Leb</a:t>
            </a:r>
            <a:r>
              <a:rPr lang="en-US" dirty="0"/>
              <a:t> </a:t>
            </a:r>
            <a:r>
              <a:rPr lang="en-US" dirty="0" err="1"/>
              <a:t>Lango</a:t>
            </a:r>
            <a:r>
              <a:rPr lang="en-US" dirty="0"/>
              <a:t> non readers in Primary 3 (76%)… </a:t>
            </a:r>
          </a:p>
          <a:p>
            <a:pPr algn="l"/>
            <a:r>
              <a:rPr lang="en-GB" b="1" baseline="30000" dirty="0">
                <a:solidFill>
                  <a:srgbClr val="FF0000"/>
                </a:solidFill>
              </a:rPr>
              <a:t>n=130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8057A6-8BC5-4C16-B49D-78C3DB573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64852"/>
              </p:ext>
            </p:extLst>
          </p:nvPr>
        </p:nvGraphicFramePr>
        <p:xfrm>
          <a:off x="598443" y="1822324"/>
          <a:ext cx="11204673" cy="2143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971">
                  <a:extLst>
                    <a:ext uri="{9D8B030D-6E8A-4147-A177-3AD203B41FA5}">
                      <a16:colId xmlns:a16="http://schemas.microsoft.com/office/drawing/2014/main" val="238361481"/>
                    </a:ext>
                  </a:extLst>
                </a:gridCol>
                <a:gridCol w="1534510">
                  <a:extLst>
                    <a:ext uri="{9D8B030D-6E8A-4147-A177-3AD203B41FA5}">
                      <a16:colId xmlns:a16="http://schemas.microsoft.com/office/drawing/2014/main" val="326771925"/>
                    </a:ext>
                  </a:extLst>
                </a:gridCol>
                <a:gridCol w="1271752">
                  <a:extLst>
                    <a:ext uri="{9D8B030D-6E8A-4147-A177-3AD203B41FA5}">
                      <a16:colId xmlns:a16="http://schemas.microsoft.com/office/drawing/2014/main" val="3886515528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2401599234"/>
                    </a:ext>
                  </a:extLst>
                </a:gridCol>
                <a:gridCol w="1324304">
                  <a:extLst>
                    <a:ext uri="{9D8B030D-6E8A-4147-A177-3AD203B41FA5}">
                      <a16:colId xmlns:a16="http://schemas.microsoft.com/office/drawing/2014/main" val="2335801685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3988304492"/>
                    </a:ext>
                  </a:extLst>
                </a:gridCol>
                <a:gridCol w="2004761">
                  <a:extLst>
                    <a:ext uri="{9D8B030D-6E8A-4147-A177-3AD203B41FA5}">
                      <a16:colId xmlns:a16="http://schemas.microsoft.com/office/drawing/2014/main" val="3552501887"/>
                    </a:ext>
                  </a:extLst>
                </a:gridCol>
                <a:gridCol w="1274465">
                  <a:extLst>
                    <a:ext uri="{9D8B030D-6E8A-4147-A177-3AD203B41FA5}">
                      <a16:colId xmlns:a16="http://schemas.microsoft.com/office/drawing/2014/main" val="990313375"/>
                    </a:ext>
                  </a:extLst>
                </a:gridCol>
              </a:tblGrid>
              <a:tr h="1112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District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Non reader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Letter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Word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Paragraph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story only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Read &amp; Comprehend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599985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ALEBTONG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      39.1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20.3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35.9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1.6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1.6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1.6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8004772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OYAM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      75.8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9.1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7.6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1.5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  -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6.1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985451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      64.1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12.6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16.6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1.5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0.5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4.6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254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3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782933" y="199824"/>
            <a:ext cx="10560890" cy="965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quarter (25%) 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learners in P3-P7 can read and comprehend a Primary 2 text in English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5552749" y="1402398"/>
            <a:ext cx="6121646" cy="4564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just">
              <a:buFont typeface="Wingdings" charset="2"/>
              <a:buChar char="q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28% of the boys </a:t>
            </a:r>
            <a:r>
              <a:rPr lang="en-US" sz="3200" dirty="0">
                <a:latin typeface="Calibri" panose="020F0502020204030204"/>
              </a:rPr>
              <a:t>in Primary 3-7 can read and comprehend a primary two text in English</a:t>
            </a:r>
          </a:p>
          <a:p>
            <a:pPr marL="1028700" lvl="1" indent="-571500" algn="just">
              <a:buFont typeface="Wingdings" charset="2"/>
              <a:buChar char="q"/>
            </a:pPr>
            <a:r>
              <a:rPr lang="en-US" sz="3200" dirty="0">
                <a:latin typeface="Calibri" panose="020F0502020204030204"/>
              </a:rPr>
              <a:t>There are slightly more boys than girls who can read and comprehend a primary two text in English</a:t>
            </a:r>
          </a:p>
          <a:p>
            <a:pPr marL="1028700" lvl="1" indent="-571500" algn="just">
              <a:buFont typeface="Wingdings" charset="2"/>
              <a:buChar char="q"/>
            </a:pPr>
            <a:r>
              <a:rPr lang="en-GB" sz="3200" dirty="0"/>
              <a:t>The proportion of  learners in P3-P7 who can read a text in English is almost similar to the proportion of those who can read and comprehend a text in </a:t>
            </a:r>
            <a:r>
              <a:rPr lang="en-GB" sz="3200" dirty="0" err="1"/>
              <a:t>Leb</a:t>
            </a:r>
            <a:r>
              <a:rPr lang="en-GB" sz="3200" dirty="0"/>
              <a:t> </a:t>
            </a:r>
            <a:r>
              <a:rPr lang="en-GB" sz="3200" dirty="0" err="1"/>
              <a:t>Lango</a:t>
            </a:r>
            <a:endParaRPr lang="en-GB" sz="3200" dirty="0"/>
          </a:p>
          <a:p>
            <a:pPr algn="l"/>
            <a:endParaRPr lang="en-GB" sz="2800" baseline="30000" dirty="0">
              <a:highlight>
                <a:srgbClr val="FF0000"/>
              </a:highligh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13C5D-CAA4-45B9-8F82-9899B49A6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05" y="1165469"/>
            <a:ext cx="5431233" cy="40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347968" y="599910"/>
            <a:ext cx="11517809" cy="58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of Children in P1-3 to Read Words and Do  Subtraction, by School Languages of Instruction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F920-81CD-4E7F-84A8-325879204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1292438"/>
            <a:ext cx="11099684" cy="50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745</Words>
  <Application>Microsoft Office PowerPoint</Application>
  <PresentationFormat>Widescreen</PresentationFormat>
  <Paragraphs>171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Aileron SemiBold</vt:lpstr>
      <vt:lpstr>Arial</vt:lpstr>
      <vt:lpstr>Calibri</vt:lpstr>
      <vt:lpstr>Calibri Light</vt:lpstr>
      <vt:lpstr>Times New Roman</vt:lpstr>
      <vt:lpstr>Wingdings</vt:lpstr>
      <vt:lpstr>Office Theme</vt:lpstr>
      <vt:lpstr> Are our Children Learning?  Evidence from the 2021 Uwezo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Faridah Nassereka</dc:creator>
  <cp:lastModifiedBy>Faridah Nassereka</cp:lastModifiedBy>
  <cp:revision>255</cp:revision>
  <dcterms:created xsi:type="dcterms:W3CDTF">2021-01-11T09:30:08Z</dcterms:created>
  <dcterms:modified xsi:type="dcterms:W3CDTF">2023-02-23T05:41:20Z</dcterms:modified>
</cp:coreProperties>
</file>