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92" r:id="rId3"/>
    <p:sldId id="318" r:id="rId4"/>
    <p:sldId id="326" r:id="rId5"/>
    <p:sldId id="307" r:id="rId6"/>
    <p:sldId id="313" r:id="rId7"/>
    <p:sldId id="308" r:id="rId8"/>
    <p:sldId id="322" r:id="rId9"/>
    <p:sldId id="315" r:id="rId10"/>
    <p:sldId id="320" r:id="rId11"/>
    <p:sldId id="317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966" autoAdjust="0"/>
  </p:normalViewPr>
  <p:slideViewPr>
    <p:cSldViewPr snapToGrid="0">
      <p:cViewPr varScale="1">
        <p:scale>
          <a:sx n="64" d="100"/>
          <a:sy n="64" d="100"/>
        </p:scale>
        <p:origin x="680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80F3B-AF3D-477F-BF23-D4C98A8C48D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10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7C24E-1DCC-48DC-BEE8-B4955561CC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9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8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0D3D709-DF32-497A-9CCF-419BB7D08A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7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0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5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7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4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9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0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1A872-2389-4FC6-A29E-FC99990A22B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1" b="7760"/>
          <a:stretch/>
        </p:blipFill>
        <p:spPr>
          <a:xfrm>
            <a:off x="71120" y="-1203560"/>
            <a:ext cx="12120880" cy="7684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5550" y="-337784"/>
            <a:ext cx="10515600" cy="2007709"/>
          </a:xfrm>
        </p:spPr>
        <p:txBody>
          <a:bodyPr>
            <a:normAutofit/>
          </a:bodyPr>
          <a:lstStyle/>
          <a:p>
            <a:pPr algn="ctr"/>
            <a:br>
              <a:rPr lang="en-GB" sz="53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5300" b="1" dirty="0">
                <a:solidFill>
                  <a:schemeClr val="accent5">
                    <a:lumMod val="75000"/>
                  </a:schemeClr>
                </a:solidFill>
              </a:rPr>
              <a:t>Are our Children Learning? </a:t>
            </a:r>
            <a:br>
              <a:rPr lang="en-GB" sz="53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Evidence from the 2021 Uwezo Assessment</a:t>
            </a:r>
            <a:endParaRPr lang="en-US" sz="31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14788" y="2167259"/>
            <a:ext cx="9144000" cy="2138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USAID/ICYD Meeting with Stakeholders- </a:t>
            </a:r>
            <a:r>
              <a:rPr lang="en-US" sz="7200" b="1" dirty="0" err="1">
                <a:solidFill>
                  <a:srgbClr val="FF0000"/>
                </a:solidFill>
              </a:rPr>
              <a:t>Gulu</a:t>
            </a:r>
            <a:endParaRPr lang="en-US" sz="7200" dirty="0"/>
          </a:p>
          <a:p>
            <a:pPr marL="0" indent="0" algn="ctr">
              <a:buNone/>
            </a:pPr>
            <a:endParaRPr lang="en-US" sz="4000" b="1" dirty="0">
              <a:latin typeface="Aileron SemiBold" panose="00000700000000000000" pitchFamily="50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Aileron SemiBold" panose="00000700000000000000" pitchFamily="50" charset="0"/>
              </a:rPr>
              <a:t>Highlight of Selected Findings Relevant to </a:t>
            </a:r>
            <a:r>
              <a:rPr lang="en-US" sz="4000" b="1" dirty="0" err="1">
                <a:latin typeface="Aileron SemiBold" panose="00000700000000000000" pitchFamily="50" charset="0"/>
              </a:rPr>
              <a:t>Leb</a:t>
            </a:r>
            <a:r>
              <a:rPr lang="en-US" sz="4000" b="1" dirty="0">
                <a:latin typeface="Aileron SemiBold" panose="00000700000000000000" pitchFamily="50" charset="0"/>
              </a:rPr>
              <a:t> Acholi</a:t>
            </a:r>
          </a:p>
          <a:p>
            <a:pPr marL="0" indent="0" algn="ctr">
              <a:buNone/>
            </a:pPr>
            <a:r>
              <a:rPr lang="en-US" sz="3900" dirty="0"/>
              <a:t>21</a:t>
            </a:r>
            <a:r>
              <a:rPr lang="en-US" sz="3900" baseline="30000" dirty="0"/>
              <a:t>st</a:t>
            </a:r>
            <a:r>
              <a:rPr lang="en-US" sz="3900" dirty="0"/>
              <a:t> February, 2023</a:t>
            </a:r>
          </a:p>
          <a:p>
            <a:pPr marL="0" indent="0" algn="ctr">
              <a:buNone/>
            </a:pPr>
            <a:endParaRPr lang="en-US" sz="3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2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295774" y="756465"/>
            <a:ext cx="10420311" cy="58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37F24-FFC9-43AF-A18A-88B2D62F0CD0}"/>
              </a:ext>
            </a:extLst>
          </p:cNvPr>
          <p:cNvSpPr txBox="1">
            <a:spLocks/>
          </p:cNvSpPr>
          <p:nvPr/>
        </p:nvSpPr>
        <p:spPr>
          <a:xfrm>
            <a:off x="215306" y="1555381"/>
            <a:ext cx="11761388" cy="1965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charset="2"/>
              <a:buChar char="q"/>
            </a:pPr>
            <a:r>
              <a:rPr lang="en-US" sz="3200" dirty="0"/>
              <a:t>Performance on reading tasks in local language is equally low as is in English.</a:t>
            </a:r>
          </a:p>
          <a:p>
            <a:pPr marL="571500" indent="-571500" algn="just">
              <a:buFont typeface="Wingdings" charset="2"/>
              <a:buChar char="q"/>
            </a:pPr>
            <a:r>
              <a:rPr lang="en-US" sz="3200" dirty="0"/>
              <a:t> Reflection is needed on the effectiveness of the implementation of the mother-tongue policy? </a:t>
            </a:r>
          </a:p>
          <a:p>
            <a:pPr marL="571500" indent="-571500" algn="just">
              <a:buFont typeface="Wingdings" charset="2"/>
              <a:buChar char="q"/>
            </a:pPr>
            <a:r>
              <a:rPr lang="en-US" sz="3200" dirty="0"/>
              <a:t>Most schools are using a mixture of languages rather than a single language for instruction in P1-3</a:t>
            </a:r>
          </a:p>
          <a:p>
            <a:pPr marL="571500" indent="-571500" algn="just">
              <a:buFont typeface="Wingdings" charset="2"/>
              <a:buChar char="q"/>
            </a:pPr>
            <a:r>
              <a:rPr lang="en-US" sz="3200" dirty="0"/>
              <a:t> Attention is needed for programs that support improving reading including on their effectiveness</a:t>
            </a:r>
          </a:p>
          <a:p>
            <a:pPr algn="just"/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baseline="30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344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98CCF2-DFEF-41EA-9871-2C89F8EA1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01" y="542399"/>
            <a:ext cx="8716403" cy="5773202"/>
          </a:xfrm>
        </p:spPr>
      </p:pic>
    </p:spTree>
    <p:extLst>
      <p:ext uri="{BB962C8B-B14F-4D97-AF65-F5344CB8AC3E}">
        <p14:creationId xmlns:p14="http://schemas.microsoft.com/office/powerpoint/2010/main" val="251089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1" b="7760"/>
          <a:stretch/>
        </p:blipFill>
        <p:spPr>
          <a:xfrm>
            <a:off x="71120" y="-1191685"/>
            <a:ext cx="12120880" cy="7684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155" y="365125"/>
            <a:ext cx="10515600" cy="1325563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7466652" y="2650595"/>
            <a:ext cx="3259547" cy="33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4000" dirty="0"/>
              <a:t>Contact Us!</a:t>
            </a:r>
            <a:br>
              <a:rPr lang="nl-NL" altLang="en-US" sz="3400" dirty="0"/>
            </a:br>
            <a:r>
              <a:rPr lang="nl-NL" altLang="en-US" sz="1800" dirty="0"/>
              <a:t>Uwezo Uganda, </a:t>
            </a:r>
          </a:p>
          <a:p>
            <a:pPr>
              <a:buNone/>
            </a:pPr>
            <a:r>
              <a:rPr lang="en-US" sz="1800" dirty="0"/>
              <a:t>Corner House, Suite B1</a:t>
            </a:r>
          </a:p>
          <a:p>
            <a:pPr>
              <a:buNone/>
            </a:pPr>
            <a:r>
              <a:rPr lang="en-US" sz="1800" dirty="0"/>
              <a:t>Plot 436/437, </a:t>
            </a:r>
            <a:r>
              <a:rPr lang="en-US" sz="1800" dirty="0" err="1"/>
              <a:t>Mawanda</a:t>
            </a:r>
            <a:r>
              <a:rPr lang="en-US" sz="1800" dirty="0"/>
              <a:t> Road</a:t>
            </a:r>
          </a:p>
          <a:p>
            <a:pPr>
              <a:buNone/>
            </a:pPr>
            <a:r>
              <a:rPr lang="en-US" sz="1800" dirty="0" err="1"/>
              <a:t>Kamwokya</a:t>
            </a:r>
            <a:r>
              <a:rPr lang="en-US" sz="1800" dirty="0"/>
              <a:t>, Kampala</a:t>
            </a:r>
          </a:p>
          <a:p>
            <a:pPr>
              <a:buNone/>
            </a:pPr>
            <a:r>
              <a:rPr lang="en-US" sz="1800" dirty="0"/>
              <a:t>P.O Box 33275, Kampala, Uganda</a:t>
            </a:r>
          </a:p>
          <a:p>
            <a:pPr>
              <a:buNone/>
            </a:pPr>
            <a:r>
              <a:rPr lang="en-US" sz="1800" dirty="0"/>
              <a:t>Tel: +256-393-193-441</a:t>
            </a:r>
          </a:p>
          <a:p>
            <a:pPr>
              <a:buNone/>
            </a:pPr>
            <a:r>
              <a:rPr lang="en-US" sz="1800" dirty="0"/>
              <a:t>E-mail: info@uwezouganda.org</a:t>
            </a:r>
          </a:p>
          <a:p>
            <a:pPr>
              <a:buNone/>
            </a:pPr>
            <a:r>
              <a:rPr lang="en-US" sz="1800" dirty="0"/>
              <a:t>https://uwezouganda.org/</a:t>
            </a:r>
          </a:p>
        </p:txBody>
      </p:sp>
    </p:spTree>
    <p:extLst>
      <p:ext uri="{BB962C8B-B14F-4D97-AF65-F5344CB8AC3E}">
        <p14:creationId xmlns:p14="http://schemas.microsoft.com/office/powerpoint/2010/main" val="178374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904722" y="199824"/>
            <a:ext cx="10437710" cy="47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Uwezo 2018 Learning Assessment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7425"/>
              </p:ext>
            </p:extLst>
          </p:nvPr>
        </p:nvGraphicFramePr>
        <p:xfrm>
          <a:off x="275919" y="701720"/>
          <a:ext cx="11396016" cy="615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6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96">
                <a:tc>
                  <a:txBody>
                    <a:bodyPr/>
                    <a:lstStyle/>
                    <a:p>
                      <a:r>
                        <a:rPr lang="en-US" sz="2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136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Sample</a:t>
                      </a:r>
                      <a:r>
                        <a:rPr lang="en-US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32 districts across the regions in Uganda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Local language assessed in 13 districts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 local languages assessed in the 13 districts (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Leb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-Acholi, Luganda,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Lusoga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Runyankore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Rukiga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/>
                        <a:t>30</a:t>
                      </a:r>
                      <a:r>
                        <a:rPr lang="en-US" sz="2000" baseline="0" dirty="0"/>
                        <a:t> Enumeration areas (EAs) in each district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20 households in each enumeration area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All children aged 6-16 years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908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/>
                        <a:t>Learning assessment</a:t>
                      </a:r>
                      <a:r>
                        <a:rPr lang="en-US" sz="2000" baseline="0" dirty="0"/>
                        <a:t> in English,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local languages (4) and numeracy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Assessment items pegged on Grade 2 curriculum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Assessment tools developed by item writers, including curriculum/content specialists, assessment specialists, practicing teachers, researchers and teacher educators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Items pretested and piloted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Each assessment tool contained 3 samples of equal weight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476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Process</a:t>
                      </a:r>
                      <a:r>
                        <a:rPr lang="en-US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dirty="0"/>
                        <a:t>One partner in each district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Citizen volunteers with at least O level of education conduct assessment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Assessments conducted one on one for each child in and out of school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000" baseline="0" dirty="0"/>
                        <a:t>Largest school serving EA visited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5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A0DB45-249E-4F0E-AE10-2D056D5E8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0"/>
            <a:ext cx="12191999" cy="6845720"/>
          </a:xfrm>
        </p:spPr>
      </p:pic>
    </p:spTree>
    <p:extLst>
      <p:ext uri="{BB962C8B-B14F-4D97-AF65-F5344CB8AC3E}">
        <p14:creationId xmlns:p14="http://schemas.microsoft.com/office/powerpoint/2010/main" val="105559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877145" y="152035"/>
            <a:ext cx="10437710" cy="47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Uwezo 2018 Local Language Assessment Districts &amp; Test Sample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68466"/>
              </p:ext>
            </p:extLst>
          </p:nvPr>
        </p:nvGraphicFramePr>
        <p:xfrm>
          <a:off x="159026" y="766590"/>
          <a:ext cx="4134678" cy="614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Leb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-Acholi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One district (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</a:rPr>
                        <a:t>Amuru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098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/>
                        <a:t>Luganda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100" dirty="0"/>
                        <a:t>Five districts 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</a:rPr>
                        <a:t>Mityana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</a:rPr>
                        <a:t>Luweero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</a:rPr>
                        <a:t>Mpigi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</a:rPr>
                        <a:t>Bukomansimbi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, Mukono)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20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Lusoga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en-US" sz="2100" dirty="0"/>
                        <a:t>Five districts (</a:t>
                      </a:r>
                      <a:r>
                        <a:rPr lang="en-US" sz="2100" dirty="0" err="1"/>
                        <a:t>Luuka</a:t>
                      </a:r>
                      <a:r>
                        <a:rPr lang="en-US" sz="2100" dirty="0"/>
                        <a:t>, </a:t>
                      </a:r>
                      <a:r>
                        <a:rPr lang="en-US" sz="2100" dirty="0" err="1"/>
                        <a:t>Mayuge</a:t>
                      </a:r>
                      <a:r>
                        <a:rPr lang="en-US" sz="2100" dirty="0"/>
                        <a:t>, Jinja, </a:t>
                      </a:r>
                      <a:r>
                        <a:rPr lang="en-US" sz="2100" dirty="0" err="1"/>
                        <a:t>Bugiri</a:t>
                      </a:r>
                      <a:r>
                        <a:rPr lang="en-US" sz="21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23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Runyankore</a:t>
                      </a:r>
                      <a:r>
                        <a:rPr lang="en-US" sz="2400" b="1" dirty="0"/>
                        <a:t>/</a:t>
                      </a:r>
                      <a:r>
                        <a:rPr lang="en-US" sz="2400" b="1" dirty="0" err="1"/>
                        <a:t>Rukiga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en-US" sz="2100" dirty="0"/>
                        <a:t>Three districts (</a:t>
                      </a:r>
                      <a:r>
                        <a:rPr lang="en-US" sz="2100" dirty="0" err="1"/>
                        <a:t>Ntungamo</a:t>
                      </a:r>
                      <a:r>
                        <a:rPr lang="en-US" sz="2100" dirty="0"/>
                        <a:t>, </a:t>
                      </a:r>
                      <a:r>
                        <a:rPr lang="en-US" sz="2100" dirty="0" err="1"/>
                        <a:t>Mitooma</a:t>
                      </a:r>
                      <a:r>
                        <a:rPr lang="en-US" sz="2100" dirty="0"/>
                        <a:t>, </a:t>
                      </a:r>
                      <a:r>
                        <a:rPr lang="en-US" sz="2100" dirty="0" err="1"/>
                        <a:t>Rukungiri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05ACD06-2582-4465-84D4-000CE82FA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40" y="635675"/>
            <a:ext cx="8079571" cy="58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2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470733" y="602134"/>
            <a:ext cx="10961125" cy="582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Rates of full competence (read and comprehend) by grade </a:t>
            </a:r>
          </a:p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local language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C322B4-1D7F-4329-A15F-966801695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22485"/>
              </p:ext>
            </p:extLst>
          </p:nvPr>
        </p:nvGraphicFramePr>
        <p:xfrm>
          <a:off x="357809" y="1294417"/>
          <a:ext cx="11074049" cy="5185896"/>
        </p:xfrm>
        <a:graphic>
          <a:graphicData uri="http://schemas.openxmlformats.org/drawingml/2006/table">
            <a:tbl>
              <a:tblPr/>
              <a:tblGrid>
                <a:gridCol w="2415221">
                  <a:extLst>
                    <a:ext uri="{9D8B030D-6E8A-4147-A177-3AD203B41FA5}">
                      <a16:colId xmlns:a16="http://schemas.microsoft.com/office/drawing/2014/main" val="3756842108"/>
                    </a:ext>
                  </a:extLst>
                </a:gridCol>
                <a:gridCol w="1233305">
                  <a:extLst>
                    <a:ext uri="{9D8B030D-6E8A-4147-A177-3AD203B41FA5}">
                      <a16:colId xmlns:a16="http://schemas.microsoft.com/office/drawing/2014/main" val="3864907023"/>
                    </a:ext>
                  </a:extLst>
                </a:gridCol>
                <a:gridCol w="1233305">
                  <a:extLst>
                    <a:ext uri="{9D8B030D-6E8A-4147-A177-3AD203B41FA5}">
                      <a16:colId xmlns:a16="http://schemas.microsoft.com/office/drawing/2014/main" val="3334235146"/>
                    </a:ext>
                  </a:extLst>
                </a:gridCol>
                <a:gridCol w="1233305">
                  <a:extLst>
                    <a:ext uri="{9D8B030D-6E8A-4147-A177-3AD203B41FA5}">
                      <a16:colId xmlns:a16="http://schemas.microsoft.com/office/drawing/2014/main" val="2476393145"/>
                    </a:ext>
                  </a:extLst>
                </a:gridCol>
                <a:gridCol w="1258998">
                  <a:extLst>
                    <a:ext uri="{9D8B030D-6E8A-4147-A177-3AD203B41FA5}">
                      <a16:colId xmlns:a16="http://schemas.microsoft.com/office/drawing/2014/main" val="237687714"/>
                    </a:ext>
                  </a:extLst>
                </a:gridCol>
                <a:gridCol w="1233305">
                  <a:extLst>
                    <a:ext uri="{9D8B030D-6E8A-4147-A177-3AD203B41FA5}">
                      <a16:colId xmlns:a16="http://schemas.microsoft.com/office/drawing/2014/main" val="182795916"/>
                    </a:ext>
                  </a:extLst>
                </a:gridCol>
                <a:gridCol w="1233305">
                  <a:extLst>
                    <a:ext uri="{9D8B030D-6E8A-4147-A177-3AD203B41FA5}">
                      <a16:colId xmlns:a16="http://schemas.microsoft.com/office/drawing/2014/main" val="3806467825"/>
                    </a:ext>
                  </a:extLst>
                </a:gridCol>
                <a:gridCol w="1233305">
                  <a:extLst>
                    <a:ext uri="{9D8B030D-6E8A-4147-A177-3AD203B41FA5}">
                      <a16:colId xmlns:a16="http://schemas.microsoft.com/office/drawing/2014/main" val="2507343877"/>
                    </a:ext>
                  </a:extLst>
                </a:gridCol>
              </a:tblGrid>
              <a:tr h="864316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P3 - P7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339035"/>
                  </a:ext>
                </a:extLst>
              </a:tr>
              <a:tr h="86431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Acholi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4.4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10.8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24.4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42.0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71.4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20.4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51421"/>
                  </a:ext>
                </a:extLst>
              </a:tr>
              <a:tr h="86431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Runyankole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Rukiga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17.2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38.8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45.9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67.7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76.8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43.5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94451"/>
                  </a:ext>
                </a:extLst>
              </a:tr>
              <a:tr h="86431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Luganda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26.1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30.2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42.4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50.0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72.7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38.6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1,784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00797"/>
                  </a:ext>
                </a:extLst>
              </a:tr>
              <a:tr h="86431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Lusoga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1.9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3.5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9.8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14.7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28.8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8.5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782709"/>
                  </a:ext>
                </a:extLst>
              </a:tr>
              <a:tr h="86431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14.6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21.1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30.6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41.7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57.3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28.1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5,179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7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61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922120" y="217219"/>
            <a:ext cx="10420311" cy="58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2 in every 10 children in P3-P7 are able to read and comprehend in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-Acholi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37F24-FFC9-43AF-A18A-88B2D62F0CD0}"/>
              </a:ext>
            </a:extLst>
          </p:cNvPr>
          <p:cNvSpPr txBox="1">
            <a:spLocks/>
          </p:cNvSpPr>
          <p:nvPr/>
        </p:nvSpPr>
        <p:spPr>
          <a:xfrm>
            <a:off x="572759" y="5840905"/>
            <a:ext cx="10769672" cy="917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charset="2"/>
              <a:buChar char="q"/>
            </a:pPr>
            <a:r>
              <a:rPr lang="en-US" sz="3800" dirty="0"/>
              <a:t>There are more than 4 in every 10 learners who are non-readers in </a:t>
            </a:r>
            <a:r>
              <a:rPr lang="en-US" sz="3800" dirty="0" err="1"/>
              <a:t>Leb</a:t>
            </a:r>
            <a:r>
              <a:rPr lang="en-US" sz="3800" dirty="0"/>
              <a:t> Acholi with slightly </a:t>
            </a:r>
            <a:r>
              <a:rPr lang="en-US" sz="3800" b="1" dirty="0"/>
              <a:t>more girls </a:t>
            </a:r>
            <a:r>
              <a:rPr lang="en-US" sz="3800" dirty="0"/>
              <a:t>being non-readers).</a:t>
            </a:r>
            <a:endParaRPr lang="en-GB" sz="3800" baseline="30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832BE-E928-4915-9F88-663D37DA0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01" y="929662"/>
            <a:ext cx="10197548" cy="4458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6B75DB-1C6B-46DB-931F-AE363D915668}"/>
              </a:ext>
            </a:extLst>
          </p:cNvPr>
          <p:cNvSpPr/>
          <p:nvPr/>
        </p:nvSpPr>
        <p:spPr>
          <a:xfrm>
            <a:off x="508384" y="5414369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n= 514</a:t>
            </a:r>
          </a:p>
        </p:txBody>
      </p:sp>
    </p:spTree>
    <p:extLst>
      <p:ext uri="{BB962C8B-B14F-4D97-AF65-F5344CB8AC3E}">
        <p14:creationId xmlns:p14="http://schemas.microsoft.com/office/powerpoint/2010/main" val="421767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834887" y="536713"/>
            <a:ext cx="10704443" cy="927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Approx. 4% of the children in primary 3 can read &amp; comprehend a text in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-Acholi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37F24-FFC9-43AF-A18A-88B2D62F0CD0}"/>
              </a:ext>
            </a:extLst>
          </p:cNvPr>
          <p:cNvSpPr txBox="1">
            <a:spLocks/>
          </p:cNvSpPr>
          <p:nvPr/>
        </p:nvSpPr>
        <p:spPr>
          <a:xfrm>
            <a:off x="215306" y="4121643"/>
            <a:ext cx="11761388" cy="8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charset="2"/>
              <a:buChar char="q"/>
            </a:pPr>
            <a:r>
              <a:rPr lang="en-US" sz="2800" dirty="0"/>
              <a:t>Close to 6 in every 10 children in Primary 3 are non-readers in </a:t>
            </a:r>
            <a:r>
              <a:rPr lang="en-US" sz="2800" dirty="0" err="1"/>
              <a:t>Leb</a:t>
            </a:r>
            <a:r>
              <a:rPr lang="en-US" sz="2800" dirty="0"/>
              <a:t> Acholi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7A0DFB-F9E3-4AD4-9160-5081FED09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81581"/>
              </p:ext>
            </p:extLst>
          </p:nvPr>
        </p:nvGraphicFramePr>
        <p:xfrm>
          <a:off x="584798" y="1663290"/>
          <a:ext cx="10625209" cy="1597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8678">
                  <a:extLst>
                    <a:ext uri="{9D8B030D-6E8A-4147-A177-3AD203B41FA5}">
                      <a16:colId xmlns:a16="http://schemas.microsoft.com/office/drawing/2014/main" val="1864788423"/>
                    </a:ext>
                  </a:extLst>
                </a:gridCol>
                <a:gridCol w="1731817">
                  <a:extLst>
                    <a:ext uri="{9D8B030D-6E8A-4147-A177-3AD203B41FA5}">
                      <a16:colId xmlns:a16="http://schemas.microsoft.com/office/drawing/2014/main" val="3488657552"/>
                    </a:ext>
                  </a:extLst>
                </a:gridCol>
                <a:gridCol w="1103243">
                  <a:extLst>
                    <a:ext uri="{9D8B030D-6E8A-4147-A177-3AD203B41FA5}">
                      <a16:colId xmlns:a16="http://schemas.microsoft.com/office/drawing/2014/main" val="3384879198"/>
                    </a:ext>
                  </a:extLst>
                </a:gridCol>
                <a:gridCol w="944218">
                  <a:extLst>
                    <a:ext uri="{9D8B030D-6E8A-4147-A177-3AD203B41FA5}">
                      <a16:colId xmlns:a16="http://schemas.microsoft.com/office/drawing/2014/main" val="3619263626"/>
                    </a:ext>
                  </a:extLst>
                </a:gridCol>
                <a:gridCol w="1620078">
                  <a:extLst>
                    <a:ext uri="{9D8B030D-6E8A-4147-A177-3AD203B41FA5}">
                      <a16:colId xmlns:a16="http://schemas.microsoft.com/office/drawing/2014/main" val="1602926693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948117861"/>
                    </a:ext>
                  </a:extLst>
                </a:gridCol>
                <a:gridCol w="1898374">
                  <a:extLst>
                    <a:ext uri="{9D8B030D-6E8A-4147-A177-3AD203B41FA5}">
                      <a16:colId xmlns:a16="http://schemas.microsoft.com/office/drawing/2014/main" val="3522083145"/>
                    </a:ext>
                  </a:extLst>
                </a:gridCol>
                <a:gridCol w="884584">
                  <a:extLst>
                    <a:ext uri="{9D8B030D-6E8A-4147-A177-3AD203B41FA5}">
                      <a16:colId xmlns:a16="http://schemas.microsoft.com/office/drawing/2014/main" val="330745199"/>
                    </a:ext>
                  </a:extLst>
                </a:gridCol>
              </a:tblGrid>
              <a:tr h="7186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Non reader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Letter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Word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Paragraph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story only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Read &amp; Comprehend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Total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7112004"/>
                  </a:ext>
                </a:extLst>
              </a:tr>
              <a:tr h="4046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60.1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20.3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9.4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5.1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0.7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   4.4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351433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CEBE07E-C31C-493D-9B14-D1E12A792DF7}"/>
              </a:ext>
            </a:extLst>
          </p:cNvPr>
          <p:cNvSpPr/>
          <p:nvPr/>
        </p:nvSpPr>
        <p:spPr>
          <a:xfrm>
            <a:off x="584798" y="3460070"/>
            <a:ext cx="886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baseline="30000" dirty="0">
                <a:solidFill>
                  <a:srgbClr val="FF0000"/>
                </a:solidFill>
              </a:rPr>
              <a:t>n=138</a:t>
            </a:r>
          </a:p>
        </p:txBody>
      </p:sp>
    </p:spTree>
    <p:extLst>
      <p:ext uri="{BB962C8B-B14F-4D97-AF65-F5344CB8AC3E}">
        <p14:creationId xmlns:p14="http://schemas.microsoft.com/office/powerpoint/2010/main" val="410173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782933" y="199824"/>
            <a:ext cx="10560890" cy="9656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a quarter (23%) of the learners in P3-P7 can read and comprehend a Primary 2 text in English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37F24-FFC9-43AF-A18A-88B2D62F0CD0}"/>
              </a:ext>
            </a:extLst>
          </p:cNvPr>
          <p:cNvSpPr txBox="1">
            <a:spLocks/>
          </p:cNvSpPr>
          <p:nvPr/>
        </p:nvSpPr>
        <p:spPr>
          <a:xfrm>
            <a:off x="5552749" y="1402398"/>
            <a:ext cx="6121646" cy="4564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 algn="just">
              <a:buFont typeface="Wingdings" charset="2"/>
              <a:buChar char="q"/>
            </a:pPr>
            <a:r>
              <a:rPr lang="en-US" sz="3200" dirty="0">
                <a:latin typeface="Calibri" panose="020F0502020204030204"/>
              </a:rPr>
              <a:t>There are slightly more boys than girls who can read and comprehend a primary two text in English</a:t>
            </a:r>
          </a:p>
          <a:p>
            <a:pPr marL="1028700" lvl="1" indent="-571500" algn="just">
              <a:buFont typeface="Wingdings" charset="2"/>
              <a:buChar char="q"/>
            </a:pPr>
            <a:r>
              <a:rPr lang="en-US" sz="3200" dirty="0">
                <a:latin typeface="Calibri" panose="020F0502020204030204"/>
              </a:rPr>
              <a:t>The proportion of  learners in P3-P7 who can read a text in English is almost similar to the proportion of those who can read and comprehend a text in </a:t>
            </a:r>
            <a:r>
              <a:rPr lang="en-US" sz="3200" dirty="0" err="1">
                <a:latin typeface="Calibri" panose="020F0502020204030204"/>
              </a:rPr>
              <a:t>Leb</a:t>
            </a:r>
            <a:r>
              <a:rPr lang="en-US" sz="3200" dirty="0">
                <a:latin typeface="Calibri" panose="020F0502020204030204"/>
              </a:rPr>
              <a:t> Acholi</a:t>
            </a:r>
          </a:p>
          <a:p>
            <a:pPr algn="l"/>
            <a:endParaRPr lang="en-GB" sz="2800" baseline="30000" dirty="0">
              <a:highlight>
                <a:srgbClr val="FF0000"/>
              </a:highligh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CC21D-99FF-4D41-BFE0-6756C8C59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05" y="1165469"/>
            <a:ext cx="5035144" cy="42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F2FD39-A14E-4D4A-8C99-36D482AF1212}"/>
              </a:ext>
            </a:extLst>
          </p:cNvPr>
          <p:cNvSpPr txBox="1">
            <a:spLocks/>
          </p:cNvSpPr>
          <p:nvPr/>
        </p:nvSpPr>
        <p:spPr>
          <a:xfrm>
            <a:off x="347968" y="599910"/>
            <a:ext cx="11517809" cy="5829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Ability of Children in P1-3 to Read Words and Do  Subtraction, by School Languages of Instruction (2021)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FF920-81CD-4E7F-84A8-325879204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1292438"/>
            <a:ext cx="11099684" cy="50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8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656</Words>
  <Application>Microsoft Office PowerPoint</Application>
  <PresentationFormat>Widescreen</PresentationFormat>
  <Paragraphs>155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Aileron SemiBold</vt:lpstr>
      <vt:lpstr>Arial</vt:lpstr>
      <vt:lpstr>Calibri</vt:lpstr>
      <vt:lpstr>Calibri Light</vt:lpstr>
      <vt:lpstr>Wingdings</vt:lpstr>
      <vt:lpstr>Office Theme</vt:lpstr>
      <vt:lpstr> Are our Children Learning?  Evidence from the 2021 Uwezo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Faridah Nassereka</dc:creator>
  <cp:lastModifiedBy>Faridah Nassereka</cp:lastModifiedBy>
  <cp:revision>264</cp:revision>
  <dcterms:created xsi:type="dcterms:W3CDTF">2021-01-11T09:30:08Z</dcterms:created>
  <dcterms:modified xsi:type="dcterms:W3CDTF">2023-02-21T05:10:31Z</dcterms:modified>
</cp:coreProperties>
</file>