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89" r:id="rId4"/>
    <p:sldId id="280" r:id="rId5"/>
    <p:sldId id="281" r:id="rId6"/>
    <p:sldId id="282" r:id="rId7"/>
    <p:sldId id="283" r:id="rId8"/>
    <p:sldId id="257" r:id="rId9"/>
    <p:sldId id="261" r:id="rId10"/>
    <p:sldId id="259" r:id="rId11"/>
    <p:sldId id="266" r:id="rId12"/>
    <p:sldId id="269" r:id="rId13"/>
    <p:sldId id="285" r:id="rId14"/>
    <p:sldId id="284" r:id="rId15"/>
    <p:sldId id="278" r:id="rId16"/>
    <p:sldId id="279" r:id="rId17"/>
    <p:sldId id="286" r:id="rId18"/>
    <p:sldId id="258" r:id="rId19"/>
    <p:sldId id="287" r:id="rId20"/>
    <p:sldId id="276" r:id="rId21"/>
    <p:sldId id="291" r:id="rId22"/>
    <p:sldId id="292" r:id="rId23"/>
    <p:sldId id="293" r:id="rId24"/>
    <p:sldId id="294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908A5-D105-4737-B9EB-22244E1CA7B0}" v="14" dt="2023-04-30T16:32:54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7109" autoAdjust="0"/>
  </p:normalViewPr>
  <p:slideViewPr>
    <p:cSldViewPr snapToGrid="0">
      <p:cViewPr>
        <p:scale>
          <a:sx n="50" d="100"/>
          <a:sy n="50" d="100"/>
        </p:scale>
        <p:origin x="12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urwick" userId="1cba73ca41a88040" providerId="LiveId" clId="{254908A5-D105-4737-B9EB-22244E1CA7B0}"/>
    <pc:docChg chg="undo custSel addSld delSld modSld">
      <pc:chgData name="j urwick" userId="1cba73ca41a88040" providerId="LiveId" clId="{254908A5-D105-4737-B9EB-22244E1CA7B0}" dt="2023-05-01T08:52:30.089" v="3642" actId="6549"/>
      <pc:docMkLst>
        <pc:docMk/>
      </pc:docMkLst>
      <pc:sldChg chg="modSp mod">
        <pc:chgData name="j urwick" userId="1cba73ca41a88040" providerId="LiveId" clId="{254908A5-D105-4737-B9EB-22244E1CA7B0}" dt="2023-04-30T21:56:08.596" v="3022" actId="207"/>
        <pc:sldMkLst>
          <pc:docMk/>
          <pc:sldMk cId="0" sldId="256"/>
        </pc:sldMkLst>
        <pc:spChg chg="mod">
          <ac:chgData name="j urwick" userId="1cba73ca41a88040" providerId="LiveId" clId="{254908A5-D105-4737-B9EB-22244E1CA7B0}" dt="2023-04-30T21:56:08.596" v="3022" actId="207"/>
          <ac:spMkLst>
            <pc:docMk/>
            <pc:sldMk cId="0" sldId="256"/>
            <ac:spMk id="2050" creationId="{E868FEE2-07C0-A041-3F8B-FD46BEC881F3}"/>
          </ac:spMkLst>
        </pc:spChg>
      </pc:sldChg>
      <pc:sldChg chg="modSp mod">
        <pc:chgData name="j urwick" userId="1cba73ca41a88040" providerId="LiveId" clId="{254908A5-D105-4737-B9EB-22244E1CA7B0}" dt="2023-05-01T08:22:15.747" v="3145" actId="255"/>
        <pc:sldMkLst>
          <pc:docMk/>
          <pc:sldMk cId="3065833248" sldId="257"/>
        </pc:sldMkLst>
        <pc:spChg chg="mod">
          <ac:chgData name="j urwick" userId="1cba73ca41a88040" providerId="LiveId" clId="{254908A5-D105-4737-B9EB-22244E1CA7B0}" dt="2023-04-30T22:01:00.972" v="3076" actId="207"/>
          <ac:spMkLst>
            <pc:docMk/>
            <pc:sldMk cId="3065833248" sldId="257"/>
            <ac:spMk id="2" creationId="{22CD8B4B-1DAF-44EF-9ED0-83F2DE2B5606}"/>
          </ac:spMkLst>
        </pc:spChg>
        <pc:spChg chg="mod">
          <ac:chgData name="j urwick" userId="1cba73ca41a88040" providerId="LiveId" clId="{254908A5-D105-4737-B9EB-22244E1CA7B0}" dt="2023-05-01T08:22:15.747" v="3145" actId="255"/>
          <ac:spMkLst>
            <pc:docMk/>
            <pc:sldMk cId="3065833248" sldId="257"/>
            <ac:spMk id="3" creationId="{F931E7A4-CC3D-4AA6-BCDD-27F08798AC82}"/>
          </ac:spMkLst>
        </pc:spChg>
      </pc:sldChg>
      <pc:sldChg chg="modSp mod">
        <pc:chgData name="j urwick" userId="1cba73ca41a88040" providerId="LiveId" clId="{254908A5-D105-4737-B9EB-22244E1CA7B0}" dt="2023-05-01T08:44:46.772" v="3487" actId="6549"/>
        <pc:sldMkLst>
          <pc:docMk/>
          <pc:sldMk cId="647146476" sldId="258"/>
        </pc:sldMkLst>
        <pc:spChg chg="mod">
          <ac:chgData name="j urwick" userId="1cba73ca41a88040" providerId="LiveId" clId="{254908A5-D105-4737-B9EB-22244E1CA7B0}" dt="2023-04-30T22:05:37.178" v="3086" actId="207"/>
          <ac:spMkLst>
            <pc:docMk/>
            <pc:sldMk cId="647146476" sldId="258"/>
            <ac:spMk id="2" creationId="{4B816576-1C9A-4CA6-9694-A0D9536D4FFA}"/>
          </ac:spMkLst>
        </pc:spChg>
        <pc:spChg chg="mod">
          <ac:chgData name="j urwick" userId="1cba73ca41a88040" providerId="LiveId" clId="{254908A5-D105-4737-B9EB-22244E1CA7B0}" dt="2023-05-01T08:44:46.772" v="3487" actId="6549"/>
          <ac:spMkLst>
            <pc:docMk/>
            <pc:sldMk cId="647146476" sldId="258"/>
            <ac:spMk id="3" creationId="{3E6831A2-3A4B-4195-B183-058D7567CA34}"/>
          </ac:spMkLst>
        </pc:spChg>
      </pc:sldChg>
      <pc:sldChg chg="modSp mod">
        <pc:chgData name="j urwick" userId="1cba73ca41a88040" providerId="LiveId" clId="{254908A5-D105-4737-B9EB-22244E1CA7B0}" dt="2023-04-30T22:01:33.196" v="3078" actId="207"/>
        <pc:sldMkLst>
          <pc:docMk/>
          <pc:sldMk cId="625686541" sldId="259"/>
        </pc:sldMkLst>
        <pc:spChg chg="mod">
          <ac:chgData name="j urwick" userId="1cba73ca41a88040" providerId="LiveId" clId="{254908A5-D105-4737-B9EB-22244E1CA7B0}" dt="2023-04-30T22:01:33.196" v="3078" actId="207"/>
          <ac:spMkLst>
            <pc:docMk/>
            <pc:sldMk cId="625686541" sldId="259"/>
            <ac:spMk id="2" creationId="{9118745C-3C2D-4444-B4B7-A1B1036FC221}"/>
          </ac:spMkLst>
        </pc:spChg>
      </pc:sldChg>
      <pc:sldChg chg="modSp mod">
        <pc:chgData name="j urwick" userId="1cba73ca41a88040" providerId="LiveId" clId="{254908A5-D105-4737-B9EB-22244E1CA7B0}" dt="2023-04-30T22:02:05.076" v="3080" actId="255"/>
        <pc:sldMkLst>
          <pc:docMk/>
          <pc:sldMk cId="476366021" sldId="266"/>
        </pc:sldMkLst>
        <pc:spChg chg="mod">
          <ac:chgData name="j urwick" userId="1cba73ca41a88040" providerId="LiveId" clId="{254908A5-D105-4737-B9EB-22244E1CA7B0}" dt="2023-04-30T22:02:05.076" v="3080" actId="255"/>
          <ac:spMkLst>
            <pc:docMk/>
            <pc:sldMk cId="476366021" sldId="266"/>
            <ac:spMk id="6" creationId="{CA671F7C-A4DF-4E95-87C3-976CC45E7B4B}"/>
          </ac:spMkLst>
        </pc:spChg>
      </pc:sldChg>
      <pc:sldChg chg="del">
        <pc:chgData name="j urwick" userId="1cba73ca41a88040" providerId="LiveId" clId="{254908A5-D105-4737-B9EB-22244E1CA7B0}" dt="2023-04-30T17:01:10.110" v="2545" actId="2696"/>
        <pc:sldMkLst>
          <pc:docMk/>
          <pc:sldMk cId="897652201" sldId="270"/>
        </pc:sldMkLst>
      </pc:sldChg>
      <pc:sldChg chg="del">
        <pc:chgData name="j urwick" userId="1cba73ca41a88040" providerId="LiveId" clId="{254908A5-D105-4737-B9EB-22244E1CA7B0}" dt="2023-04-30T17:01:18.525" v="2546" actId="2696"/>
        <pc:sldMkLst>
          <pc:docMk/>
          <pc:sldMk cId="904209325" sldId="272"/>
        </pc:sldMkLst>
      </pc:sldChg>
      <pc:sldChg chg="modSp mod">
        <pc:chgData name="j urwick" userId="1cba73ca41a88040" providerId="LiveId" clId="{254908A5-D105-4737-B9EB-22244E1CA7B0}" dt="2023-05-01T08:52:30.089" v="3642" actId="6549"/>
        <pc:sldMkLst>
          <pc:docMk/>
          <pc:sldMk cId="2225273326" sldId="276"/>
        </pc:sldMkLst>
        <pc:spChg chg="mod">
          <ac:chgData name="j urwick" userId="1cba73ca41a88040" providerId="LiveId" clId="{254908A5-D105-4737-B9EB-22244E1CA7B0}" dt="2023-04-30T22:38:32.750" v="3088" actId="207"/>
          <ac:spMkLst>
            <pc:docMk/>
            <pc:sldMk cId="2225273326" sldId="276"/>
            <ac:spMk id="6" creationId="{6C22A943-3D34-4BF1-B61A-987F3AAF2AAF}"/>
          </ac:spMkLst>
        </pc:spChg>
        <pc:spChg chg="mod">
          <ac:chgData name="j urwick" userId="1cba73ca41a88040" providerId="LiveId" clId="{254908A5-D105-4737-B9EB-22244E1CA7B0}" dt="2023-05-01T08:52:30.089" v="3642" actId="6549"/>
          <ac:spMkLst>
            <pc:docMk/>
            <pc:sldMk cId="2225273326" sldId="276"/>
            <ac:spMk id="9" creationId="{20C5EC6B-C250-4AEA-A8E8-D8880DCB690C}"/>
          </ac:spMkLst>
        </pc:spChg>
      </pc:sldChg>
      <pc:sldChg chg="modSp mod">
        <pc:chgData name="j urwick" userId="1cba73ca41a88040" providerId="LiveId" clId="{254908A5-D105-4737-B9EB-22244E1CA7B0}" dt="2023-04-30T16:39:09.018" v="1925" actId="113"/>
        <pc:sldMkLst>
          <pc:docMk/>
          <pc:sldMk cId="433113243" sldId="278"/>
        </pc:sldMkLst>
        <pc:spChg chg="mod">
          <ac:chgData name="j urwick" userId="1cba73ca41a88040" providerId="LiveId" clId="{254908A5-D105-4737-B9EB-22244E1CA7B0}" dt="2023-04-30T16:39:09.018" v="1925" actId="113"/>
          <ac:spMkLst>
            <pc:docMk/>
            <pc:sldMk cId="433113243" sldId="278"/>
            <ac:spMk id="2" creationId="{C6271512-F9E1-9CF3-DEF4-D05A6F13EA53}"/>
          </ac:spMkLst>
        </pc:spChg>
      </pc:sldChg>
      <pc:sldChg chg="modSp mod">
        <pc:chgData name="j urwick" userId="1cba73ca41a88040" providerId="LiveId" clId="{254908A5-D105-4737-B9EB-22244E1CA7B0}" dt="2023-04-30T16:39:24.130" v="1926" actId="113"/>
        <pc:sldMkLst>
          <pc:docMk/>
          <pc:sldMk cId="1932319704" sldId="279"/>
        </pc:sldMkLst>
        <pc:spChg chg="mod">
          <ac:chgData name="j urwick" userId="1cba73ca41a88040" providerId="LiveId" clId="{254908A5-D105-4737-B9EB-22244E1CA7B0}" dt="2023-04-30T16:39:24.130" v="1926" actId="113"/>
          <ac:spMkLst>
            <pc:docMk/>
            <pc:sldMk cId="1932319704" sldId="279"/>
            <ac:spMk id="2" creationId="{7D5D3ABD-E81B-10A1-A0FA-4724C6E57762}"/>
          </ac:spMkLst>
        </pc:spChg>
      </pc:sldChg>
      <pc:sldChg chg="modSp new mod">
        <pc:chgData name="j urwick" userId="1cba73ca41a88040" providerId="LiveId" clId="{254908A5-D105-4737-B9EB-22244E1CA7B0}" dt="2023-04-30T21:56:42.550" v="3023" actId="207"/>
        <pc:sldMkLst>
          <pc:docMk/>
          <pc:sldMk cId="82900432" sldId="280"/>
        </pc:sldMkLst>
        <pc:spChg chg="mod">
          <ac:chgData name="j urwick" userId="1cba73ca41a88040" providerId="LiveId" clId="{254908A5-D105-4737-B9EB-22244E1CA7B0}" dt="2023-04-30T21:56:42.550" v="3023" actId="207"/>
          <ac:spMkLst>
            <pc:docMk/>
            <pc:sldMk cId="82900432" sldId="280"/>
            <ac:spMk id="2" creationId="{F7EFFAAA-0C42-2B8E-62B6-6ABB3CAEC817}"/>
          </ac:spMkLst>
        </pc:spChg>
        <pc:spChg chg="mod">
          <ac:chgData name="j urwick" userId="1cba73ca41a88040" providerId="LiveId" clId="{254908A5-D105-4737-B9EB-22244E1CA7B0}" dt="2023-04-30T14:58:00.273" v="464" actId="20577"/>
          <ac:spMkLst>
            <pc:docMk/>
            <pc:sldMk cId="82900432" sldId="280"/>
            <ac:spMk id="3" creationId="{1C84CA54-8474-824F-8C66-5A3B2BCD933C}"/>
          </ac:spMkLst>
        </pc:spChg>
      </pc:sldChg>
      <pc:sldChg chg="addSp delSp modSp new mod">
        <pc:chgData name="j urwick" userId="1cba73ca41a88040" providerId="LiveId" clId="{254908A5-D105-4737-B9EB-22244E1CA7B0}" dt="2023-04-30T15:06:34.073" v="498" actId="255"/>
        <pc:sldMkLst>
          <pc:docMk/>
          <pc:sldMk cId="781165117" sldId="281"/>
        </pc:sldMkLst>
        <pc:spChg chg="mod">
          <ac:chgData name="j urwick" userId="1cba73ca41a88040" providerId="LiveId" clId="{254908A5-D105-4737-B9EB-22244E1CA7B0}" dt="2023-04-30T15:03:29.764" v="487" actId="122"/>
          <ac:spMkLst>
            <pc:docMk/>
            <pc:sldMk cId="781165117" sldId="281"/>
            <ac:spMk id="2" creationId="{765D30A1-5B60-FF23-3BBD-D81A8C9987F7}"/>
          </ac:spMkLst>
        </pc:spChg>
        <pc:spChg chg="add mod">
          <ac:chgData name="j urwick" userId="1cba73ca41a88040" providerId="LiveId" clId="{254908A5-D105-4737-B9EB-22244E1CA7B0}" dt="2023-04-30T15:00:18.533" v="467"/>
          <ac:spMkLst>
            <pc:docMk/>
            <pc:sldMk cId="781165117" sldId="281"/>
            <ac:spMk id="4" creationId="{8D1B45D2-32AB-8652-0E3B-DE267FA87D19}"/>
          </ac:spMkLst>
        </pc:spChg>
        <pc:spChg chg="add mod">
          <ac:chgData name="j urwick" userId="1cba73ca41a88040" providerId="LiveId" clId="{254908A5-D105-4737-B9EB-22244E1CA7B0}" dt="2023-04-30T15:00:18.533" v="467"/>
          <ac:spMkLst>
            <pc:docMk/>
            <pc:sldMk cId="781165117" sldId="281"/>
            <ac:spMk id="5" creationId="{CF3C31A4-C912-2A06-CC81-90EFB2E40A84}"/>
          </ac:spMkLst>
        </pc:spChg>
        <pc:spChg chg="add del">
          <ac:chgData name="j urwick" userId="1cba73ca41a88040" providerId="LiveId" clId="{254908A5-D105-4737-B9EB-22244E1CA7B0}" dt="2023-04-30T15:00:25.147" v="470" actId="22"/>
          <ac:spMkLst>
            <pc:docMk/>
            <pc:sldMk cId="781165117" sldId="281"/>
            <ac:spMk id="7" creationId="{DCC2F38C-6814-F48F-68F9-9F68561A09E2}"/>
          </ac:spMkLst>
        </pc:spChg>
        <pc:spChg chg="add mod">
          <ac:chgData name="j urwick" userId="1cba73ca41a88040" providerId="LiveId" clId="{254908A5-D105-4737-B9EB-22244E1CA7B0}" dt="2023-04-30T15:01:16.516" v="472"/>
          <ac:spMkLst>
            <pc:docMk/>
            <pc:sldMk cId="781165117" sldId="281"/>
            <ac:spMk id="9" creationId="{857A46D9-7CBE-3812-A632-571A2D44E739}"/>
          </ac:spMkLst>
        </pc:spChg>
        <pc:spChg chg="add mod">
          <ac:chgData name="j urwick" userId="1cba73ca41a88040" providerId="LiveId" clId="{254908A5-D105-4737-B9EB-22244E1CA7B0}" dt="2023-04-30T15:01:16.516" v="472"/>
          <ac:spMkLst>
            <pc:docMk/>
            <pc:sldMk cId="781165117" sldId="281"/>
            <ac:spMk id="10" creationId="{32999688-3004-AA2A-16A7-0C431E7AAF25}"/>
          </ac:spMkLst>
        </pc:spChg>
        <pc:grpChg chg="add mod">
          <ac:chgData name="j urwick" userId="1cba73ca41a88040" providerId="LiveId" clId="{254908A5-D105-4737-B9EB-22244E1CA7B0}" dt="2023-04-30T15:00:18.533" v="467"/>
          <ac:grpSpMkLst>
            <pc:docMk/>
            <pc:sldMk cId="781165117" sldId="281"/>
            <ac:grpSpMk id="3" creationId="{9229074D-9A7B-C1E7-A703-3975808C7D89}"/>
          </ac:grpSpMkLst>
        </pc:grpChg>
        <pc:grpChg chg="add mod">
          <ac:chgData name="j urwick" userId="1cba73ca41a88040" providerId="LiveId" clId="{254908A5-D105-4737-B9EB-22244E1CA7B0}" dt="2023-04-30T15:01:16.516" v="472"/>
          <ac:grpSpMkLst>
            <pc:docMk/>
            <pc:sldMk cId="781165117" sldId="281"/>
            <ac:grpSpMk id="8" creationId="{51979BC2-0055-D777-9BFE-AEA51BA0A363}"/>
          </ac:grpSpMkLst>
        </pc:grpChg>
        <pc:graphicFrameChg chg="add mod">
          <ac:chgData name="j urwick" userId="1cba73ca41a88040" providerId="LiveId" clId="{254908A5-D105-4737-B9EB-22244E1CA7B0}" dt="2023-04-30T15:06:34.073" v="498" actId="255"/>
          <ac:graphicFrameMkLst>
            <pc:docMk/>
            <pc:sldMk cId="781165117" sldId="281"/>
            <ac:graphicFrameMk id="11" creationId="{AA458C51-51AE-0375-9AB8-3E49412C7EA9}"/>
          </ac:graphicFrameMkLst>
        </pc:graphicFrameChg>
      </pc:sldChg>
      <pc:sldChg chg="modSp new mod">
        <pc:chgData name="j urwick" userId="1cba73ca41a88040" providerId="LiveId" clId="{254908A5-D105-4737-B9EB-22244E1CA7B0}" dt="2023-05-01T08:20:17.203" v="3127" actId="20577"/>
        <pc:sldMkLst>
          <pc:docMk/>
          <pc:sldMk cId="648716752" sldId="282"/>
        </pc:sldMkLst>
        <pc:spChg chg="mod">
          <ac:chgData name="j urwick" userId="1cba73ca41a88040" providerId="LiveId" clId="{254908A5-D105-4737-B9EB-22244E1CA7B0}" dt="2023-04-30T21:57:05.478" v="3024" actId="207"/>
          <ac:spMkLst>
            <pc:docMk/>
            <pc:sldMk cId="648716752" sldId="282"/>
            <ac:spMk id="2" creationId="{A41CEE5C-5417-5DE6-A36B-219588235A30}"/>
          </ac:spMkLst>
        </pc:spChg>
        <pc:spChg chg="mod">
          <ac:chgData name="j urwick" userId="1cba73ca41a88040" providerId="LiveId" clId="{254908A5-D105-4737-B9EB-22244E1CA7B0}" dt="2023-05-01T08:20:17.203" v="3127" actId="20577"/>
          <ac:spMkLst>
            <pc:docMk/>
            <pc:sldMk cId="648716752" sldId="282"/>
            <ac:spMk id="3" creationId="{C7C55921-3E63-F560-D538-00C4581AD812}"/>
          </ac:spMkLst>
        </pc:spChg>
      </pc:sldChg>
      <pc:sldChg chg="modSp new mod">
        <pc:chgData name="j urwick" userId="1cba73ca41a88040" providerId="LiveId" clId="{254908A5-D105-4737-B9EB-22244E1CA7B0}" dt="2023-05-01T08:21:36.554" v="3143" actId="20577"/>
        <pc:sldMkLst>
          <pc:docMk/>
          <pc:sldMk cId="610182407" sldId="283"/>
        </pc:sldMkLst>
        <pc:spChg chg="mod">
          <ac:chgData name="j urwick" userId="1cba73ca41a88040" providerId="LiveId" clId="{254908A5-D105-4737-B9EB-22244E1CA7B0}" dt="2023-04-30T22:00:18.021" v="3073" actId="207"/>
          <ac:spMkLst>
            <pc:docMk/>
            <pc:sldMk cId="610182407" sldId="283"/>
            <ac:spMk id="2" creationId="{37990FD3-913F-52FA-59AB-B340A2570142}"/>
          </ac:spMkLst>
        </pc:spChg>
        <pc:spChg chg="mod">
          <ac:chgData name="j urwick" userId="1cba73ca41a88040" providerId="LiveId" clId="{254908A5-D105-4737-B9EB-22244E1CA7B0}" dt="2023-05-01T08:21:36.554" v="3143" actId="20577"/>
          <ac:spMkLst>
            <pc:docMk/>
            <pc:sldMk cId="610182407" sldId="283"/>
            <ac:spMk id="3" creationId="{DBAB33CD-EC78-2BA8-6DC9-2D5C7EA7F729}"/>
          </ac:spMkLst>
        </pc:spChg>
      </pc:sldChg>
      <pc:sldChg chg="modSp mod">
        <pc:chgData name="j urwick" userId="1cba73ca41a88040" providerId="LiveId" clId="{254908A5-D105-4737-B9EB-22244E1CA7B0}" dt="2023-04-30T22:04:02.050" v="3084" actId="207"/>
        <pc:sldMkLst>
          <pc:docMk/>
          <pc:sldMk cId="2396380809" sldId="284"/>
        </pc:sldMkLst>
        <pc:spChg chg="mod">
          <ac:chgData name="j urwick" userId="1cba73ca41a88040" providerId="LiveId" clId="{254908A5-D105-4737-B9EB-22244E1CA7B0}" dt="2023-04-30T22:04:02.050" v="3084" actId="207"/>
          <ac:spMkLst>
            <pc:docMk/>
            <pc:sldMk cId="2396380809" sldId="284"/>
            <ac:spMk id="6" creationId="{CA671F7C-A4DF-4E95-87C3-976CC45E7B4B}"/>
          </ac:spMkLst>
        </pc:spChg>
        <pc:spChg chg="mod">
          <ac:chgData name="j urwick" userId="1cba73ca41a88040" providerId="LiveId" clId="{254908A5-D105-4737-B9EB-22244E1CA7B0}" dt="2023-04-30T16:37:45.006" v="1924" actId="20577"/>
          <ac:spMkLst>
            <pc:docMk/>
            <pc:sldMk cId="2396380809" sldId="284"/>
            <ac:spMk id="7" creationId="{8E233464-75D0-4907-A4B0-A6D975410D08}"/>
          </ac:spMkLst>
        </pc:spChg>
      </pc:sldChg>
      <pc:sldChg chg="modSp new mod">
        <pc:chgData name="j urwick" userId="1cba73ca41a88040" providerId="LiveId" clId="{254908A5-D105-4737-B9EB-22244E1CA7B0}" dt="2023-05-01T08:24:07.953" v="3146" actId="20577"/>
        <pc:sldMkLst>
          <pc:docMk/>
          <pc:sldMk cId="159333849" sldId="285"/>
        </pc:sldMkLst>
        <pc:spChg chg="mod">
          <ac:chgData name="j urwick" userId="1cba73ca41a88040" providerId="LiveId" clId="{254908A5-D105-4737-B9EB-22244E1CA7B0}" dt="2023-04-30T22:03:26.146" v="3082" actId="207"/>
          <ac:spMkLst>
            <pc:docMk/>
            <pc:sldMk cId="159333849" sldId="285"/>
            <ac:spMk id="2" creationId="{B2B08AC3-F46B-7450-7CDB-C4632522F5C9}"/>
          </ac:spMkLst>
        </pc:spChg>
        <pc:spChg chg="mod">
          <ac:chgData name="j urwick" userId="1cba73ca41a88040" providerId="LiveId" clId="{254908A5-D105-4737-B9EB-22244E1CA7B0}" dt="2023-05-01T08:24:07.953" v="3146" actId="20577"/>
          <ac:spMkLst>
            <pc:docMk/>
            <pc:sldMk cId="159333849" sldId="285"/>
            <ac:spMk id="3" creationId="{1FC8221D-48E3-2A28-5C7F-DFE56C5830B4}"/>
          </ac:spMkLst>
        </pc:spChg>
      </pc:sldChg>
      <pc:sldChg chg="modSp new mod">
        <pc:chgData name="j urwick" userId="1cba73ca41a88040" providerId="LiveId" clId="{254908A5-D105-4737-B9EB-22244E1CA7B0}" dt="2023-05-01T08:26:53.472" v="3194" actId="20577"/>
        <pc:sldMkLst>
          <pc:docMk/>
          <pc:sldMk cId="1822991598" sldId="286"/>
        </pc:sldMkLst>
        <pc:spChg chg="mod">
          <ac:chgData name="j urwick" userId="1cba73ca41a88040" providerId="LiveId" clId="{254908A5-D105-4737-B9EB-22244E1CA7B0}" dt="2023-04-30T22:04:45.370" v="3085" actId="207"/>
          <ac:spMkLst>
            <pc:docMk/>
            <pc:sldMk cId="1822991598" sldId="286"/>
            <ac:spMk id="2" creationId="{7523EF96-039F-3DA3-2626-B4536F10A557}"/>
          </ac:spMkLst>
        </pc:spChg>
        <pc:spChg chg="mod">
          <ac:chgData name="j urwick" userId="1cba73ca41a88040" providerId="LiveId" clId="{254908A5-D105-4737-B9EB-22244E1CA7B0}" dt="2023-05-01T08:26:53.472" v="3194" actId="20577"/>
          <ac:spMkLst>
            <pc:docMk/>
            <pc:sldMk cId="1822991598" sldId="286"/>
            <ac:spMk id="3" creationId="{60C8D441-37AE-A66D-23C9-3C3F06D74464}"/>
          </ac:spMkLst>
        </pc:spChg>
      </pc:sldChg>
      <pc:sldChg chg="modSp new mod">
        <pc:chgData name="j urwick" userId="1cba73ca41a88040" providerId="LiveId" clId="{254908A5-D105-4737-B9EB-22244E1CA7B0}" dt="2023-04-30T22:05:55.993" v="3087" actId="207"/>
        <pc:sldMkLst>
          <pc:docMk/>
          <pc:sldMk cId="3710912128" sldId="287"/>
        </pc:sldMkLst>
        <pc:spChg chg="mod">
          <ac:chgData name="j urwick" userId="1cba73ca41a88040" providerId="LiveId" clId="{254908A5-D105-4737-B9EB-22244E1CA7B0}" dt="2023-04-30T22:05:55.993" v="3087" actId="207"/>
          <ac:spMkLst>
            <pc:docMk/>
            <pc:sldMk cId="3710912128" sldId="287"/>
            <ac:spMk id="2" creationId="{4EA4ED60-CD9D-C1FE-0606-4A007121C0C7}"/>
          </ac:spMkLst>
        </pc:spChg>
        <pc:spChg chg="mod">
          <ac:chgData name="j urwick" userId="1cba73ca41a88040" providerId="LiveId" clId="{254908A5-D105-4737-B9EB-22244E1CA7B0}" dt="2023-04-30T17:11:02.738" v="3016" actId="20577"/>
          <ac:spMkLst>
            <pc:docMk/>
            <pc:sldMk cId="3710912128" sldId="287"/>
            <ac:spMk id="3" creationId="{4083AF6C-A9A4-3ED6-BE83-78C943E8E2C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b="1" dirty="0">
                <a:solidFill>
                  <a:srgbClr val="C00000"/>
                </a:solidFill>
              </a:rPr>
              <a:t>PERCENTAGES BY PRE-SCHOOLING EXPERIENCE </a:t>
            </a:r>
            <a:r>
              <a:rPr lang="en-GB" sz="2400" b="1" i="0" u="none" strike="noStrike" baseline="0" dirty="0">
                <a:solidFill>
                  <a:srgbClr val="C00000"/>
                </a:solidFill>
                <a:effectLst/>
              </a:rPr>
              <a:t>(n = 2,049)</a:t>
            </a:r>
            <a:endParaRPr lang="en-GB" sz="2400" b="1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21492662995002312"/>
          <c:y val="1.86948836740304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Able to read words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Sheet1!$B$4:$F$4</c:f>
              <c:strCache>
                <c:ptCount val="5"/>
                <c:pt idx="0">
                  <c:v>Both 2+ years' preschool &amp; private primary</c:v>
                </c:pt>
                <c:pt idx="1">
                  <c:v>2+ years' preschool only</c:v>
                </c:pt>
                <c:pt idx="2">
                  <c:v>Private primary only</c:v>
                </c:pt>
                <c:pt idx="3">
                  <c:v>Neither</c:v>
                </c:pt>
                <c:pt idx="4">
                  <c:v>Total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69</c:v>
                </c:pt>
                <c:pt idx="1">
                  <c:v>54</c:v>
                </c:pt>
                <c:pt idx="2">
                  <c:v>45</c:v>
                </c:pt>
                <c:pt idx="3">
                  <c:v>33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C-45A1-80A3-E57A6CADAC6C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Able to subtract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Sheet1!$B$4:$F$4</c:f>
              <c:strCache>
                <c:ptCount val="5"/>
                <c:pt idx="0">
                  <c:v>Both 2+ years' preschool &amp; private primary</c:v>
                </c:pt>
                <c:pt idx="1">
                  <c:v>2+ years' preschool only</c:v>
                </c:pt>
                <c:pt idx="2">
                  <c:v>Private primary only</c:v>
                </c:pt>
                <c:pt idx="3">
                  <c:v>Neither</c:v>
                </c:pt>
                <c:pt idx="4">
                  <c:v>Total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60</c:v>
                </c:pt>
                <c:pt idx="1">
                  <c:v>54</c:v>
                </c:pt>
                <c:pt idx="2">
                  <c:v>42</c:v>
                </c:pt>
                <c:pt idx="3">
                  <c:v>35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FC-45A1-80A3-E57A6CADAC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1737344"/>
        <c:axId val="231746360"/>
      </c:barChart>
      <c:catAx>
        <c:axId val="2317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46360"/>
        <c:crosses val="autoZero"/>
        <c:auto val="1"/>
        <c:lblAlgn val="ctr"/>
        <c:lblOffset val="100"/>
        <c:noMultiLvlLbl val="0"/>
      </c:catAx>
      <c:valAx>
        <c:axId val="231746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73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3CA04-0639-45B6-8EB4-FF786F3637BF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3D7CFFD-19E9-46E2-BE79-D302762D933E}">
      <dgm:prSet phldrT="[Text]" custT="1"/>
      <dgm:spPr>
        <a:xfrm rot="10800000">
          <a:off x="0" y="565"/>
          <a:ext cx="5486400" cy="1216133"/>
        </a:xfrm>
        <a:prstGeom prst="upArrowCallou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dirty="0">
              <a:solidFill>
                <a:sysClr val="window" lastClr="FFFFFF"/>
              </a:solidFill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More effective education and health care:</a:t>
          </a:r>
        </a:p>
      </dgm:t>
    </dgm:pt>
    <dgm:pt modelId="{FF4330E7-AB0E-44B8-A82C-6EF7D3C42A56}" type="parTrans" cxnId="{0EA0E450-D422-45C5-A745-007E73C5EB67}">
      <dgm:prSet/>
      <dgm:spPr/>
      <dgm:t>
        <a:bodyPr/>
        <a:lstStyle/>
        <a:p>
          <a:endParaRPr lang="en-GB"/>
        </a:p>
      </dgm:t>
    </dgm:pt>
    <dgm:pt modelId="{3E66B4CC-58D4-4ADA-B271-889226353B69}" type="sibTrans" cxnId="{0EA0E450-D422-45C5-A745-007E73C5EB67}">
      <dgm:prSet/>
      <dgm:spPr/>
      <dgm:t>
        <a:bodyPr/>
        <a:lstStyle/>
        <a:p>
          <a:endParaRPr lang="en-GB"/>
        </a:p>
      </dgm:t>
    </dgm:pt>
    <dgm:pt modelId="{069BF3EE-43F0-44F5-8F04-68685E0C8B6F}">
      <dgm:prSet phldrT="[Text]"/>
      <dgm:spPr>
        <a:xfrm>
          <a:off x="0" y="427428"/>
          <a:ext cx="2743199" cy="363623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Expansion of basic education</a:t>
          </a:r>
        </a:p>
      </dgm:t>
    </dgm:pt>
    <dgm:pt modelId="{87B86923-48E3-4FE3-98AC-E42A1100DD05}" type="parTrans" cxnId="{392FEA95-71D7-46DD-B656-4D678CE351BD}">
      <dgm:prSet/>
      <dgm:spPr/>
      <dgm:t>
        <a:bodyPr/>
        <a:lstStyle/>
        <a:p>
          <a:endParaRPr lang="en-GB"/>
        </a:p>
      </dgm:t>
    </dgm:pt>
    <dgm:pt modelId="{81F640B1-76FD-41BF-A181-D8CEA1A7833F}" type="sibTrans" cxnId="{392FEA95-71D7-46DD-B656-4D678CE351BD}">
      <dgm:prSet/>
      <dgm:spPr/>
      <dgm:t>
        <a:bodyPr/>
        <a:lstStyle/>
        <a:p>
          <a:endParaRPr lang="en-GB"/>
        </a:p>
      </dgm:t>
    </dgm:pt>
    <dgm:pt modelId="{2B24F0A7-A0E3-4543-9646-DFD23ECF5C54}">
      <dgm:prSet phldrT="[Text]"/>
      <dgm:spPr>
        <a:xfrm>
          <a:off x="2743200" y="427428"/>
          <a:ext cx="2743199" cy="363623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Reduced child mortality</a:t>
          </a:r>
        </a:p>
      </dgm:t>
    </dgm:pt>
    <dgm:pt modelId="{3AA2834E-3FC0-42E2-ADE8-AC211B616F29}" type="parTrans" cxnId="{5F03CE77-37E2-4958-9B05-9D38DE6DA00C}">
      <dgm:prSet/>
      <dgm:spPr/>
      <dgm:t>
        <a:bodyPr/>
        <a:lstStyle/>
        <a:p>
          <a:endParaRPr lang="en-GB"/>
        </a:p>
      </dgm:t>
    </dgm:pt>
    <dgm:pt modelId="{0F8E958E-75E7-40CB-AAC4-889379DF7783}" type="sibTrans" cxnId="{5F03CE77-37E2-4958-9B05-9D38DE6DA00C}">
      <dgm:prSet/>
      <dgm:spPr/>
      <dgm:t>
        <a:bodyPr/>
        <a:lstStyle/>
        <a:p>
          <a:endParaRPr lang="en-GB"/>
        </a:p>
      </dgm:t>
    </dgm:pt>
    <dgm:pt modelId="{7D6FE0F1-B234-4E7A-9F64-66A2AEDE7816}">
      <dgm:prSet phldrT="[Text]"/>
      <dgm:spPr>
        <a:xfrm>
          <a:off x="0" y="1631700"/>
          <a:ext cx="2743199" cy="363623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Increased ed. attainment</a:t>
          </a:r>
        </a:p>
      </dgm:t>
    </dgm:pt>
    <dgm:pt modelId="{5D36A27A-21E6-4B84-A24A-C461E50F34CB}" type="parTrans" cxnId="{01826F19-B39B-4414-9682-4C9241C300A9}">
      <dgm:prSet/>
      <dgm:spPr/>
      <dgm:t>
        <a:bodyPr/>
        <a:lstStyle/>
        <a:p>
          <a:endParaRPr lang="en-GB"/>
        </a:p>
      </dgm:t>
    </dgm:pt>
    <dgm:pt modelId="{A2D27DD7-3CBE-4D98-96FD-430FB9220EA8}" type="sibTrans" cxnId="{01826F19-B39B-4414-9682-4C9241C300A9}">
      <dgm:prSet/>
      <dgm:spPr/>
      <dgm:t>
        <a:bodyPr/>
        <a:lstStyle/>
        <a:p>
          <a:endParaRPr lang="en-GB"/>
        </a:p>
      </dgm:t>
    </dgm:pt>
    <dgm:pt modelId="{1802DA5C-F4FE-4DEA-804F-5470E3813466}">
      <dgm:prSet phldrT="[Text]"/>
      <dgm:spPr>
        <a:xfrm>
          <a:off x="2743200" y="1631700"/>
          <a:ext cx="2743199" cy="363623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Reduced fertility rate</a:t>
          </a:r>
        </a:p>
      </dgm:t>
    </dgm:pt>
    <dgm:pt modelId="{6EB025CF-6987-442A-9D63-65026241BB1E}" type="parTrans" cxnId="{88ABEE66-0EF6-4F9F-A009-827E666259F8}">
      <dgm:prSet/>
      <dgm:spPr/>
      <dgm:t>
        <a:bodyPr/>
        <a:lstStyle/>
        <a:p>
          <a:endParaRPr lang="en-GB"/>
        </a:p>
      </dgm:t>
    </dgm:pt>
    <dgm:pt modelId="{21E3075C-F4A1-4247-8B92-2411F2DBE88E}" type="sibTrans" cxnId="{88ABEE66-0EF6-4F9F-A009-827E666259F8}">
      <dgm:prSet/>
      <dgm:spPr/>
      <dgm:t>
        <a:bodyPr/>
        <a:lstStyle/>
        <a:p>
          <a:endParaRPr lang="en-GB"/>
        </a:p>
      </dgm:t>
    </dgm:pt>
    <dgm:pt modelId="{BFAE34D9-EF50-431C-979F-BDA02EF7131F}">
      <dgm:prSet phldrT="[Text]" custT="1"/>
      <dgm:spPr>
        <a:xfrm>
          <a:off x="0" y="2409110"/>
          <a:ext cx="5486400" cy="790723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Benefits favouring economic growth: </a:t>
          </a:r>
        </a:p>
      </dgm:t>
    </dgm:pt>
    <dgm:pt modelId="{7CD3D7BB-5D1A-4285-93C0-F401D527692D}" type="parTrans" cxnId="{6E134076-4008-42CA-87CA-40FE347E0AB6}">
      <dgm:prSet/>
      <dgm:spPr/>
      <dgm:t>
        <a:bodyPr/>
        <a:lstStyle/>
        <a:p>
          <a:endParaRPr lang="en-GB"/>
        </a:p>
      </dgm:t>
    </dgm:pt>
    <dgm:pt modelId="{2CD8BFE7-15F1-4988-ACD6-80D262FDD88A}" type="sibTrans" cxnId="{6E134076-4008-42CA-87CA-40FE347E0AB6}">
      <dgm:prSet/>
      <dgm:spPr/>
      <dgm:t>
        <a:bodyPr/>
        <a:lstStyle/>
        <a:p>
          <a:endParaRPr lang="en-GB"/>
        </a:p>
      </dgm:t>
    </dgm:pt>
    <dgm:pt modelId="{1547B269-310C-494F-896B-2A3026CA3BBE}">
      <dgm:prSet phldrT="[Text]"/>
      <dgm:spPr>
        <a:xfrm>
          <a:off x="0" y="2820286"/>
          <a:ext cx="2743199" cy="363732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 more productive workforce</a:t>
          </a:r>
        </a:p>
      </dgm:t>
    </dgm:pt>
    <dgm:pt modelId="{6BD0087A-0FC0-45EF-844A-6EBB1B55BDB5}" type="parTrans" cxnId="{83F49BC2-3A2F-429B-A02C-53A5AD8C3DCA}">
      <dgm:prSet/>
      <dgm:spPr/>
      <dgm:t>
        <a:bodyPr/>
        <a:lstStyle/>
        <a:p>
          <a:endParaRPr lang="en-GB"/>
        </a:p>
      </dgm:t>
    </dgm:pt>
    <dgm:pt modelId="{D78B295D-97B9-4BC0-A81D-875D238724C8}" type="sibTrans" cxnId="{83F49BC2-3A2F-429B-A02C-53A5AD8C3DCA}">
      <dgm:prSet/>
      <dgm:spPr/>
      <dgm:t>
        <a:bodyPr/>
        <a:lstStyle/>
        <a:p>
          <a:endParaRPr lang="en-GB"/>
        </a:p>
      </dgm:t>
    </dgm:pt>
    <dgm:pt modelId="{17DDDC00-04A8-4859-B232-656D272400D4}">
      <dgm:prSet phldrT="[Text]"/>
      <dgm:spPr>
        <a:xfrm>
          <a:off x="2743200" y="2820286"/>
          <a:ext cx="2743199" cy="363732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Reduced child dependency ratio</a:t>
          </a:r>
        </a:p>
      </dgm:t>
    </dgm:pt>
    <dgm:pt modelId="{9C9BA8A7-43F4-4EE9-83FB-72BB4CAB03D4}" type="parTrans" cxnId="{69D77E1F-ECE4-42CC-942A-08B0C537530D}">
      <dgm:prSet/>
      <dgm:spPr/>
      <dgm:t>
        <a:bodyPr/>
        <a:lstStyle/>
        <a:p>
          <a:endParaRPr lang="en-GB"/>
        </a:p>
      </dgm:t>
    </dgm:pt>
    <dgm:pt modelId="{3A8422BA-CDAA-4920-8168-05AFEAF34235}" type="sibTrans" cxnId="{69D77E1F-ECE4-42CC-942A-08B0C537530D}">
      <dgm:prSet/>
      <dgm:spPr/>
      <dgm:t>
        <a:bodyPr/>
        <a:lstStyle/>
        <a:p>
          <a:endParaRPr lang="en-GB"/>
        </a:p>
      </dgm:t>
    </dgm:pt>
    <dgm:pt modelId="{E9C1E71B-8B7F-40B3-BF7D-0BC1838BAA72}">
      <dgm:prSet phldrT="[Text]" custT="1"/>
      <dgm:spPr>
        <a:xfrm rot="10800000">
          <a:off x="0" y="1204838"/>
          <a:ext cx="5486400" cy="1216133"/>
        </a:xfrm>
        <a:prstGeom prst="upArrowCallou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0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Intermediate factors:</a:t>
          </a:r>
        </a:p>
      </dgm:t>
    </dgm:pt>
    <dgm:pt modelId="{58169005-B2F6-4F68-B409-4933222F6B7F}" type="sibTrans" cxnId="{5D47FF9A-7130-4E1B-B0AF-17C78C34920E}">
      <dgm:prSet/>
      <dgm:spPr/>
      <dgm:t>
        <a:bodyPr/>
        <a:lstStyle/>
        <a:p>
          <a:endParaRPr lang="en-GB"/>
        </a:p>
      </dgm:t>
    </dgm:pt>
    <dgm:pt modelId="{320E009C-434B-4887-BC0B-4E3A61651511}" type="parTrans" cxnId="{5D47FF9A-7130-4E1B-B0AF-17C78C34920E}">
      <dgm:prSet/>
      <dgm:spPr/>
      <dgm:t>
        <a:bodyPr/>
        <a:lstStyle/>
        <a:p>
          <a:endParaRPr lang="en-GB"/>
        </a:p>
      </dgm:t>
    </dgm:pt>
    <dgm:pt modelId="{856D348B-C233-4309-971C-A02455F9A4FC}" type="pres">
      <dgm:prSet presAssocID="{CED3CA04-0639-45B6-8EB4-FF786F3637BF}" presName="Name0" presStyleCnt="0">
        <dgm:presLayoutVars>
          <dgm:dir/>
          <dgm:animLvl val="lvl"/>
          <dgm:resizeHandles val="exact"/>
        </dgm:presLayoutVars>
      </dgm:prSet>
      <dgm:spPr/>
    </dgm:pt>
    <dgm:pt modelId="{C944FA83-40C9-463B-89BC-D6AB427A1933}" type="pres">
      <dgm:prSet presAssocID="{BFAE34D9-EF50-431C-979F-BDA02EF7131F}" presName="boxAndChildren" presStyleCnt="0"/>
      <dgm:spPr/>
    </dgm:pt>
    <dgm:pt modelId="{2B5213FB-DAD3-4DC8-AE1D-984B1EEC8073}" type="pres">
      <dgm:prSet presAssocID="{BFAE34D9-EF50-431C-979F-BDA02EF7131F}" presName="parentTextBox" presStyleLbl="node1" presStyleIdx="0" presStyleCnt="3"/>
      <dgm:spPr/>
    </dgm:pt>
    <dgm:pt modelId="{6E5188E7-CBFD-4BDE-89A9-FB081D149045}" type="pres">
      <dgm:prSet presAssocID="{BFAE34D9-EF50-431C-979F-BDA02EF7131F}" presName="entireBox" presStyleLbl="node1" presStyleIdx="0" presStyleCnt="3"/>
      <dgm:spPr/>
    </dgm:pt>
    <dgm:pt modelId="{8D03DC6E-F361-4195-805F-127D8B558EC8}" type="pres">
      <dgm:prSet presAssocID="{BFAE34D9-EF50-431C-979F-BDA02EF7131F}" presName="descendantBox" presStyleCnt="0"/>
      <dgm:spPr/>
    </dgm:pt>
    <dgm:pt modelId="{CF743ED4-4B4D-4FA4-A516-7B601CCF8626}" type="pres">
      <dgm:prSet presAssocID="{1547B269-310C-494F-896B-2A3026CA3BBE}" presName="childTextBox" presStyleLbl="fgAccFollowNode1" presStyleIdx="0" presStyleCnt="6">
        <dgm:presLayoutVars>
          <dgm:bulletEnabled val="1"/>
        </dgm:presLayoutVars>
      </dgm:prSet>
      <dgm:spPr/>
    </dgm:pt>
    <dgm:pt modelId="{F5F97B77-F5C7-4717-A705-67A37A8601B8}" type="pres">
      <dgm:prSet presAssocID="{17DDDC00-04A8-4859-B232-656D272400D4}" presName="childTextBox" presStyleLbl="fgAccFollowNode1" presStyleIdx="1" presStyleCnt="6">
        <dgm:presLayoutVars>
          <dgm:bulletEnabled val="1"/>
        </dgm:presLayoutVars>
      </dgm:prSet>
      <dgm:spPr/>
    </dgm:pt>
    <dgm:pt modelId="{B867BA37-D18B-47D2-9C5F-286383EF6ECE}" type="pres">
      <dgm:prSet presAssocID="{58169005-B2F6-4F68-B409-4933222F6B7F}" presName="sp" presStyleCnt="0"/>
      <dgm:spPr/>
    </dgm:pt>
    <dgm:pt modelId="{3A293E4C-FB37-45BF-917E-39A67415AC18}" type="pres">
      <dgm:prSet presAssocID="{E9C1E71B-8B7F-40B3-BF7D-0BC1838BAA72}" presName="arrowAndChildren" presStyleCnt="0"/>
      <dgm:spPr/>
    </dgm:pt>
    <dgm:pt modelId="{91F7566E-516D-4F91-BE0C-95E2DD2642A9}" type="pres">
      <dgm:prSet presAssocID="{E9C1E71B-8B7F-40B3-BF7D-0BC1838BAA72}" presName="parentTextArrow" presStyleLbl="node1" presStyleIdx="0" presStyleCnt="3"/>
      <dgm:spPr/>
    </dgm:pt>
    <dgm:pt modelId="{C502F74E-DFDB-475A-81F9-9195FDCF1DAD}" type="pres">
      <dgm:prSet presAssocID="{E9C1E71B-8B7F-40B3-BF7D-0BC1838BAA72}" presName="arrow" presStyleLbl="node1" presStyleIdx="1" presStyleCnt="3" custLinFactNeighborX="145"/>
      <dgm:spPr/>
    </dgm:pt>
    <dgm:pt modelId="{EE358915-CA6F-4BA3-A992-BFFC442B4DFD}" type="pres">
      <dgm:prSet presAssocID="{E9C1E71B-8B7F-40B3-BF7D-0BC1838BAA72}" presName="descendantArrow" presStyleCnt="0"/>
      <dgm:spPr/>
    </dgm:pt>
    <dgm:pt modelId="{90AFC8DE-237D-41A1-B1E8-230FD9F83A3A}" type="pres">
      <dgm:prSet presAssocID="{7D6FE0F1-B234-4E7A-9F64-66A2AEDE7816}" presName="childTextArrow" presStyleLbl="fgAccFollowNode1" presStyleIdx="2" presStyleCnt="6">
        <dgm:presLayoutVars>
          <dgm:bulletEnabled val="1"/>
        </dgm:presLayoutVars>
      </dgm:prSet>
      <dgm:spPr/>
    </dgm:pt>
    <dgm:pt modelId="{BCD100F3-C624-4151-8F1B-D10F94F4B889}" type="pres">
      <dgm:prSet presAssocID="{1802DA5C-F4FE-4DEA-804F-5470E3813466}" presName="childTextArrow" presStyleLbl="fgAccFollowNode1" presStyleIdx="3" presStyleCnt="6">
        <dgm:presLayoutVars>
          <dgm:bulletEnabled val="1"/>
        </dgm:presLayoutVars>
      </dgm:prSet>
      <dgm:spPr/>
    </dgm:pt>
    <dgm:pt modelId="{93AA9DD3-6848-41C1-8FE6-1F19C82811DD}" type="pres">
      <dgm:prSet presAssocID="{3E66B4CC-58D4-4ADA-B271-889226353B69}" presName="sp" presStyleCnt="0"/>
      <dgm:spPr/>
    </dgm:pt>
    <dgm:pt modelId="{9F3CD82E-4F53-4C88-8D79-059134C15B92}" type="pres">
      <dgm:prSet presAssocID="{A3D7CFFD-19E9-46E2-BE79-D302762D933E}" presName="arrowAndChildren" presStyleCnt="0"/>
      <dgm:spPr/>
    </dgm:pt>
    <dgm:pt modelId="{B533D585-6124-4435-9F61-220F323BC4B4}" type="pres">
      <dgm:prSet presAssocID="{A3D7CFFD-19E9-46E2-BE79-D302762D933E}" presName="parentTextArrow" presStyleLbl="node1" presStyleIdx="1" presStyleCnt="3"/>
      <dgm:spPr/>
    </dgm:pt>
    <dgm:pt modelId="{3E998A60-86BD-4FAC-B152-C31064B228E8}" type="pres">
      <dgm:prSet presAssocID="{A3D7CFFD-19E9-46E2-BE79-D302762D933E}" presName="arrow" presStyleLbl="node1" presStyleIdx="2" presStyleCnt="3" custLinFactNeighborX="-203" custLinFactNeighborY="-3992"/>
      <dgm:spPr/>
    </dgm:pt>
    <dgm:pt modelId="{C5C055D6-4D0C-4C60-93D2-1D45231B15F5}" type="pres">
      <dgm:prSet presAssocID="{A3D7CFFD-19E9-46E2-BE79-D302762D933E}" presName="descendantArrow" presStyleCnt="0"/>
      <dgm:spPr/>
    </dgm:pt>
    <dgm:pt modelId="{9471865D-AA3D-4556-8487-A6014090CB17}" type="pres">
      <dgm:prSet presAssocID="{069BF3EE-43F0-44F5-8F04-68685E0C8B6F}" presName="childTextArrow" presStyleLbl="fgAccFollowNode1" presStyleIdx="4" presStyleCnt="6">
        <dgm:presLayoutVars>
          <dgm:bulletEnabled val="1"/>
        </dgm:presLayoutVars>
      </dgm:prSet>
      <dgm:spPr/>
    </dgm:pt>
    <dgm:pt modelId="{83A5E7F7-D202-4B93-B8EC-BD840B9CCAF2}" type="pres">
      <dgm:prSet presAssocID="{2B24F0A7-A0E3-4543-9646-DFD23ECF5C54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7533EA0E-2B6B-4679-872E-3BD1E1F31772}" type="presOf" srcId="{069BF3EE-43F0-44F5-8F04-68685E0C8B6F}" destId="{9471865D-AA3D-4556-8487-A6014090CB17}" srcOrd="0" destOrd="0" presId="urn:microsoft.com/office/officeart/2005/8/layout/process4"/>
    <dgm:cxn modelId="{9B32C115-D654-43EF-86C0-AB42DA2A0060}" type="presOf" srcId="{1547B269-310C-494F-896B-2A3026CA3BBE}" destId="{CF743ED4-4B4D-4FA4-A516-7B601CCF8626}" srcOrd="0" destOrd="0" presId="urn:microsoft.com/office/officeart/2005/8/layout/process4"/>
    <dgm:cxn modelId="{01826F19-B39B-4414-9682-4C9241C300A9}" srcId="{E9C1E71B-8B7F-40B3-BF7D-0BC1838BAA72}" destId="{7D6FE0F1-B234-4E7A-9F64-66A2AEDE7816}" srcOrd="0" destOrd="0" parTransId="{5D36A27A-21E6-4B84-A24A-C461E50F34CB}" sibTransId="{A2D27DD7-3CBE-4D98-96FD-430FB9220EA8}"/>
    <dgm:cxn modelId="{69D77E1F-ECE4-42CC-942A-08B0C537530D}" srcId="{BFAE34D9-EF50-431C-979F-BDA02EF7131F}" destId="{17DDDC00-04A8-4859-B232-656D272400D4}" srcOrd="1" destOrd="0" parTransId="{9C9BA8A7-43F4-4EE9-83FB-72BB4CAB03D4}" sibTransId="{3A8422BA-CDAA-4920-8168-05AFEAF34235}"/>
    <dgm:cxn modelId="{51F5682F-216F-4E42-8186-CD8DA693475B}" type="presOf" srcId="{CED3CA04-0639-45B6-8EB4-FF786F3637BF}" destId="{856D348B-C233-4309-971C-A02455F9A4FC}" srcOrd="0" destOrd="0" presId="urn:microsoft.com/office/officeart/2005/8/layout/process4"/>
    <dgm:cxn modelId="{5DED8F33-964F-4784-953E-C1381486A8C1}" type="presOf" srcId="{A3D7CFFD-19E9-46E2-BE79-D302762D933E}" destId="{B533D585-6124-4435-9F61-220F323BC4B4}" srcOrd="0" destOrd="0" presId="urn:microsoft.com/office/officeart/2005/8/layout/process4"/>
    <dgm:cxn modelId="{88ABEE66-0EF6-4F9F-A009-827E666259F8}" srcId="{E9C1E71B-8B7F-40B3-BF7D-0BC1838BAA72}" destId="{1802DA5C-F4FE-4DEA-804F-5470E3813466}" srcOrd="1" destOrd="0" parTransId="{6EB025CF-6987-442A-9D63-65026241BB1E}" sibTransId="{21E3075C-F4A1-4247-8B92-2411F2DBE88E}"/>
    <dgm:cxn modelId="{0EA0E450-D422-45C5-A745-007E73C5EB67}" srcId="{CED3CA04-0639-45B6-8EB4-FF786F3637BF}" destId="{A3D7CFFD-19E9-46E2-BE79-D302762D933E}" srcOrd="0" destOrd="0" parTransId="{FF4330E7-AB0E-44B8-A82C-6EF7D3C42A56}" sibTransId="{3E66B4CC-58D4-4ADA-B271-889226353B69}"/>
    <dgm:cxn modelId="{6E134076-4008-42CA-87CA-40FE347E0AB6}" srcId="{CED3CA04-0639-45B6-8EB4-FF786F3637BF}" destId="{BFAE34D9-EF50-431C-979F-BDA02EF7131F}" srcOrd="2" destOrd="0" parTransId="{7CD3D7BB-5D1A-4285-93C0-F401D527692D}" sibTransId="{2CD8BFE7-15F1-4988-ACD6-80D262FDD88A}"/>
    <dgm:cxn modelId="{E94C9176-0DC1-4E5F-93D1-549212D77D87}" type="presOf" srcId="{1802DA5C-F4FE-4DEA-804F-5470E3813466}" destId="{BCD100F3-C624-4151-8F1B-D10F94F4B889}" srcOrd="0" destOrd="0" presId="urn:microsoft.com/office/officeart/2005/8/layout/process4"/>
    <dgm:cxn modelId="{5F03CE77-37E2-4958-9B05-9D38DE6DA00C}" srcId="{A3D7CFFD-19E9-46E2-BE79-D302762D933E}" destId="{2B24F0A7-A0E3-4543-9646-DFD23ECF5C54}" srcOrd="1" destOrd="0" parTransId="{3AA2834E-3FC0-42E2-ADE8-AC211B616F29}" sibTransId="{0F8E958E-75E7-40CB-AAC4-889379DF7783}"/>
    <dgm:cxn modelId="{26592179-98CA-4207-93E3-56AC80187E4E}" type="presOf" srcId="{E9C1E71B-8B7F-40B3-BF7D-0BC1838BAA72}" destId="{C502F74E-DFDB-475A-81F9-9195FDCF1DAD}" srcOrd="1" destOrd="0" presId="urn:microsoft.com/office/officeart/2005/8/layout/process4"/>
    <dgm:cxn modelId="{EFEE4784-13CA-483D-AE3E-37A73EDA7C0D}" type="presOf" srcId="{A3D7CFFD-19E9-46E2-BE79-D302762D933E}" destId="{3E998A60-86BD-4FAC-B152-C31064B228E8}" srcOrd="1" destOrd="0" presId="urn:microsoft.com/office/officeart/2005/8/layout/process4"/>
    <dgm:cxn modelId="{94E9D28A-DF80-403C-B488-EF069B781746}" type="presOf" srcId="{7D6FE0F1-B234-4E7A-9F64-66A2AEDE7816}" destId="{90AFC8DE-237D-41A1-B1E8-230FD9F83A3A}" srcOrd="0" destOrd="0" presId="urn:microsoft.com/office/officeart/2005/8/layout/process4"/>
    <dgm:cxn modelId="{392FEA95-71D7-46DD-B656-4D678CE351BD}" srcId="{A3D7CFFD-19E9-46E2-BE79-D302762D933E}" destId="{069BF3EE-43F0-44F5-8F04-68685E0C8B6F}" srcOrd="0" destOrd="0" parTransId="{87B86923-48E3-4FE3-98AC-E42A1100DD05}" sibTransId="{81F640B1-76FD-41BF-A181-D8CEA1A7833F}"/>
    <dgm:cxn modelId="{F35A1A98-BE65-4325-B5E7-383B4B1AB046}" type="presOf" srcId="{BFAE34D9-EF50-431C-979F-BDA02EF7131F}" destId="{6E5188E7-CBFD-4BDE-89A9-FB081D149045}" srcOrd="1" destOrd="0" presId="urn:microsoft.com/office/officeart/2005/8/layout/process4"/>
    <dgm:cxn modelId="{5D47FF9A-7130-4E1B-B0AF-17C78C34920E}" srcId="{CED3CA04-0639-45B6-8EB4-FF786F3637BF}" destId="{E9C1E71B-8B7F-40B3-BF7D-0BC1838BAA72}" srcOrd="1" destOrd="0" parTransId="{320E009C-434B-4887-BC0B-4E3A61651511}" sibTransId="{58169005-B2F6-4F68-B409-4933222F6B7F}"/>
    <dgm:cxn modelId="{B20A3FB8-0373-49F6-86EF-E67C29B8C497}" type="presOf" srcId="{2B24F0A7-A0E3-4543-9646-DFD23ECF5C54}" destId="{83A5E7F7-D202-4B93-B8EC-BD840B9CCAF2}" srcOrd="0" destOrd="0" presId="urn:microsoft.com/office/officeart/2005/8/layout/process4"/>
    <dgm:cxn modelId="{61F3FDBA-11AE-4F9D-A794-7E05E1662361}" type="presOf" srcId="{E9C1E71B-8B7F-40B3-BF7D-0BC1838BAA72}" destId="{91F7566E-516D-4F91-BE0C-95E2DD2642A9}" srcOrd="0" destOrd="0" presId="urn:microsoft.com/office/officeart/2005/8/layout/process4"/>
    <dgm:cxn modelId="{83F49BC2-3A2F-429B-A02C-53A5AD8C3DCA}" srcId="{BFAE34D9-EF50-431C-979F-BDA02EF7131F}" destId="{1547B269-310C-494F-896B-2A3026CA3BBE}" srcOrd="0" destOrd="0" parTransId="{6BD0087A-0FC0-45EF-844A-6EBB1B55BDB5}" sibTransId="{D78B295D-97B9-4BC0-A81D-875D238724C8}"/>
    <dgm:cxn modelId="{E8B082F0-75DE-40A0-B863-4E64DFB67E6D}" type="presOf" srcId="{17DDDC00-04A8-4859-B232-656D272400D4}" destId="{F5F97B77-F5C7-4717-A705-67A37A8601B8}" srcOrd="0" destOrd="0" presId="urn:microsoft.com/office/officeart/2005/8/layout/process4"/>
    <dgm:cxn modelId="{66E089FD-5F37-4A95-8406-835E7DFC81F2}" type="presOf" srcId="{BFAE34D9-EF50-431C-979F-BDA02EF7131F}" destId="{2B5213FB-DAD3-4DC8-AE1D-984B1EEC8073}" srcOrd="0" destOrd="0" presId="urn:microsoft.com/office/officeart/2005/8/layout/process4"/>
    <dgm:cxn modelId="{3C28D3A0-5C9F-4791-A09F-717C76B36369}" type="presParOf" srcId="{856D348B-C233-4309-971C-A02455F9A4FC}" destId="{C944FA83-40C9-463B-89BC-D6AB427A1933}" srcOrd="0" destOrd="0" presId="urn:microsoft.com/office/officeart/2005/8/layout/process4"/>
    <dgm:cxn modelId="{10C7FDBA-9725-4F64-BC7E-A313ABDE5C20}" type="presParOf" srcId="{C944FA83-40C9-463B-89BC-D6AB427A1933}" destId="{2B5213FB-DAD3-4DC8-AE1D-984B1EEC8073}" srcOrd="0" destOrd="0" presId="urn:microsoft.com/office/officeart/2005/8/layout/process4"/>
    <dgm:cxn modelId="{5ECD50CE-6161-484D-9A0D-CBF110E28282}" type="presParOf" srcId="{C944FA83-40C9-463B-89BC-D6AB427A1933}" destId="{6E5188E7-CBFD-4BDE-89A9-FB081D149045}" srcOrd="1" destOrd="0" presId="urn:microsoft.com/office/officeart/2005/8/layout/process4"/>
    <dgm:cxn modelId="{BBF9AEC6-D484-40D4-929C-F558A71A8854}" type="presParOf" srcId="{C944FA83-40C9-463B-89BC-D6AB427A1933}" destId="{8D03DC6E-F361-4195-805F-127D8B558EC8}" srcOrd="2" destOrd="0" presId="urn:microsoft.com/office/officeart/2005/8/layout/process4"/>
    <dgm:cxn modelId="{8A50838A-33AC-49D4-8543-06BE045CCF51}" type="presParOf" srcId="{8D03DC6E-F361-4195-805F-127D8B558EC8}" destId="{CF743ED4-4B4D-4FA4-A516-7B601CCF8626}" srcOrd="0" destOrd="0" presId="urn:microsoft.com/office/officeart/2005/8/layout/process4"/>
    <dgm:cxn modelId="{B8C245E8-D9C9-4758-9EA3-7D99BEC8F249}" type="presParOf" srcId="{8D03DC6E-F361-4195-805F-127D8B558EC8}" destId="{F5F97B77-F5C7-4717-A705-67A37A8601B8}" srcOrd="1" destOrd="0" presId="urn:microsoft.com/office/officeart/2005/8/layout/process4"/>
    <dgm:cxn modelId="{8A9E84A9-11F1-4BF6-B4A0-62191B7312B2}" type="presParOf" srcId="{856D348B-C233-4309-971C-A02455F9A4FC}" destId="{B867BA37-D18B-47D2-9C5F-286383EF6ECE}" srcOrd="1" destOrd="0" presId="urn:microsoft.com/office/officeart/2005/8/layout/process4"/>
    <dgm:cxn modelId="{64C0AC5A-25B9-4877-8396-8BC6B9D7B930}" type="presParOf" srcId="{856D348B-C233-4309-971C-A02455F9A4FC}" destId="{3A293E4C-FB37-45BF-917E-39A67415AC18}" srcOrd="2" destOrd="0" presId="urn:microsoft.com/office/officeart/2005/8/layout/process4"/>
    <dgm:cxn modelId="{3B02E827-C0B4-4913-BC29-8CDD81264419}" type="presParOf" srcId="{3A293E4C-FB37-45BF-917E-39A67415AC18}" destId="{91F7566E-516D-4F91-BE0C-95E2DD2642A9}" srcOrd="0" destOrd="0" presId="urn:microsoft.com/office/officeart/2005/8/layout/process4"/>
    <dgm:cxn modelId="{3030BB7F-B66C-4218-978F-ABA31C9A62E3}" type="presParOf" srcId="{3A293E4C-FB37-45BF-917E-39A67415AC18}" destId="{C502F74E-DFDB-475A-81F9-9195FDCF1DAD}" srcOrd="1" destOrd="0" presId="urn:microsoft.com/office/officeart/2005/8/layout/process4"/>
    <dgm:cxn modelId="{C94294D4-B5C3-4D5B-9C63-5357A180C937}" type="presParOf" srcId="{3A293E4C-FB37-45BF-917E-39A67415AC18}" destId="{EE358915-CA6F-4BA3-A992-BFFC442B4DFD}" srcOrd="2" destOrd="0" presId="urn:microsoft.com/office/officeart/2005/8/layout/process4"/>
    <dgm:cxn modelId="{28A56A74-2EAB-43C8-9967-29C64A5343A3}" type="presParOf" srcId="{EE358915-CA6F-4BA3-A992-BFFC442B4DFD}" destId="{90AFC8DE-237D-41A1-B1E8-230FD9F83A3A}" srcOrd="0" destOrd="0" presId="urn:microsoft.com/office/officeart/2005/8/layout/process4"/>
    <dgm:cxn modelId="{86DFAB16-0BBF-49EC-ACA3-DAF010BB1FDE}" type="presParOf" srcId="{EE358915-CA6F-4BA3-A992-BFFC442B4DFD}" destId="{BCD100F3-C624-4151-8F1B-D10F94F4B889}" srcOrd="1" destOrd="0" presId="urn:microsoft.com/office/officeart/2005/8/layout/process4"/>
    <dgm:cxn modelId="{CCF75D46-1D8C-4B19-AEC5-21929775E64F}" type="presParOf" srcId="{856D348B-C233-4309-971C-A02455F9A4FC}" destId="{93AA9DD3-6848-41C1-8FE6-1F19C82811DD}" srcOrd="3" destOrd="0" presId="urn:microsoft.com/office/officeart/2005/8/layout/process4"/>
    <dgm:cxn modelId="{232D5979-DCB8-4596-87CD-84D3FA992B2A}" type="presParOf" srcId="{856D348B-C233-4309-971C-A02455F9A4FC}" destId="{9F3CD82E-4F53-4C88-8D79-059134C15B92}" srcOrd="4" destOrd="0" presId="urn:microsoft.com/office/officeart/2005/8/layout/process4"/>
    <dgm:cxn modelId="{4DCF323B-3D7F-477A-9003-C20151F4C5FD}" type="presParOf" srcId="{9F3CD82E-4F53-4C88-8D79-059134C15B92}" destId="{B533D585-6124-4435-9F61-220F323BC4B4}" srcOrd="0" destOrd="0" presId="urn:microsoft.com/office/officeart/2005/8/layout/process4"/>
    <dgm:cxn modelId="{5068CE7A-C4E0-40C7-8E53-E7751C371095}" type="presParOf" srcId="{9F3CD82E-4F53-4C88-8D79-059134C15B92}" destId="{3E998A60-86BD-4FAC-B152-C31064B228E8}" srcOrd="1" destOrd="0" presId="urn:microsoft.com/office/officeart/2005/8/layout/process4"/>
    <dgm:cxn modelId="{7CA9C19F-500F-4BFD-BAFC-7B8C4ED892FC}" type="presParOf" srcId="{9F3CD82E-4F53-4C88-8D79-059134C15B92}" destId="{C5C055D6-4D0C-4C60-93D2-1D45231B15F5}" srcOrd="2" destOrd="0" presId="urn:microsoft.com/office/officeart/2005/8/layout/process4"/>
    <dgm:cxn modelId="{17ED1EF4-4F90-4090-9F91-FD9E8F9903FB}" type="presParOf" srcId="{C5C055D6-4D0C-4C60-93D2-1D45231B15F5}" destId="{9471865D-AA3D-4556-8487-A6014090CB17}" srcOrd="0" destOrd="0" presId="urn:microsoft.com/office/officeart/2005/8/layout/process4"/>
    <dgm:cxn modelId="{181B434A-32F8-4B2B-A5A3-00B30D2A3EFC}" type="presParOf" srcId="{C5C055D6-4D0C-4C60-93D2-1D45231B15F5}" destId="{83A5E7F7-D202-4B93-B8EC-BD840B9CCAF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188E7-CBFD-4BDE-89A9-FB081D149045}">
      <dsp:nvSpPr>
        <dsp:cNvPr id="0" name=""/>
        <dsp:cNvSpPr/>
      </dsp:nvSpPr>
      <dsp:spPr>
        <a:xfrm>
          <a:off x="0" y="3290723"/>
          <a:ext cx="7027103" cy="108008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Benefits favouring economic growth: </a:t>
          </a:r>
        </a:p>
      </dsp:txBody>
      <dsp:txXfrm>
        <a:off x="0" y="3290723"/>
        <a:ext cx="7027103" cy="583247"/>
      </dsp:txXfrm>
    </dsp:sp>
    <dsp:sp modelId="{CF743ED4-4B4D-4FA4-A516-7B601CCF8626}">
      <dsp:nvSpPr>
        <dsp:cNvPr id="0" name=""/>
        <dsp:cNvSpPr/>
      </dsp:nvSpPr>
      <dsp:spPr>
        <a:xfrm>
          <a:off x="0" y="3852369"/>
          <a:ext cx="3513551" cy="49684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 more productive workforce</a:t>
          </a:r>
        </a:p>
      </dsp:txBody>
      <dsp:txXfrm>
        <a:off x="0" y="3852369"/>
        <a:ext cx="3513551" cy="496840"/>
      </dsp:txXfrm>
    </dsp:sp>
    <dsp:sp modelId="{F5F97B77-F5C7-4717-A705-67A37A8601B8}">
      <dsp:nvSpPr>
        <dsp:cNvPr id="0" name=""/>
        <dsp:cNvSpPr/>
      </dsp:nvSpPr>
      <dsp:spPr>
        <a:xfrm>
          <a:off x="3513551" y="3852369"/>
          <a:ext cx="3513551" cy="496840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Reduced child dependency ratio</a:t>
          </a:r>
        </a:p>
      </dsp:txBody>
      <dsp:txXfrm>
        <a:off x="3513551" y="3852369"/>
        <a:ext cx="3513551" cy="496840"/>
      </dsp:txXfrm>
    </dsp:sp>
    <dsp:sp modelId="{C502F74E-DFDB-475A-81F9-9195FDCF1DAD}">
      <dsp:nvSpPr>
        <dsp:cNvPr id="0" name=""/>
        <dsp:cNvSpPr/>
      </dsp:nvSpPr>
      <dsp:spPr>
        <a:xfrm rot="10800000">
          <a:off x="0" y="1645748"/>
          <a:ext cx="7027103" cy="1661176"/>
        </a:xfrm>
        <a:prstGeom prst="upArrowCallou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Intermediate factors:</a:t>
          </a:r>
        </a:p>
      </dsp:txBody>
      <dsp:txXfrm rot="-10800000">
        <a:off x="0" y="1849958"/>
        <a:ext cx="7027103" cy="378863"/>
      </dsp:txXfrm>
    </dsp:sp>
    <dsp:sp modelId="{90AFC8DE-237D-41A1-B1E8-230FD9F83A3A}">
      <dsp:nvSpPr>
        <dsp:cNvPr id="0" name=""/>
        <dsp:cNvSpPr/>
      </dsp:nvSpPr>
      <dsp:spPr>
        <a:xfrm>
          <a:off x="0" y="2228821"/>
          <a:ext cx="3513551" cy="496691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Increased ed. attainment</a:t>
          </a:r>
        </a:p>
      </dsp:txBody>
      <dsp:txXfrm>
        <a:off x="0" y="2228821"/>
        <a:ext cx="3513551" cy="496691"/>
      </dsp:txXfrm>
    </dsp:sp>
    <dsp:sp modelId="{BCD100F3-C624-4151-8F1B-D10F94F4B889}">
      <dsp:nvSpPr>
        <dsp:cNvPr id="0" name=""/>
        <dsp:cNvSpPr/>
      </dsp:nvSpPr>
      <dsp:spPr>
        <a:xfrm>
          <a:off x="3513551" y="2228821"/>
          <a:ext cx="3513551" cy="496691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Reduced fertility rate</a:t>
          </a:r>
        </a:p>
      </dsp:txBody>
      <dsp:txXfrm>
        <a:off x="3513551" y="2228821"/>
        <a:ext cx="3513551" cy="496691"/>
      </dsp:txXfrm>
    </dsp:sp>
    <dsp:sp modelId="{3E998A60-86BD-4FAC-B152-C31064B228E8}">
      <dsp:nvSpPr>
        <dsp:cNvPr id="0" name=""/>
        <dsp:cNvSpPr/>
      </dsp:nvSpPr>
      <dsp:spPr>
        <a:xfrm rot="10800000">
          <a:off x="0" y="0"/>
          <a:ext cx="7027103" cy="1661176"/>
        </a:xfrm>
        <a:prstGeom prst="upArrowCallou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STZhongsong" panose="020B0503020204020204" pitchFamily="2" charset="-122"/>
              <a:cs typeface="Times New Roman" panose="02020603050405020304" pitchFamily="18" charset="0"/>
            </a:rPr>
            <a:t>More effective education and health care:</a:t>
          </a:r>
        </a:p>
      </dsp:txBody>
      <dsp:txXfrm rot="-10800000">
        <a:off x="0" y="204210"/>
        <a:ext cx="7027103" cy="378863"/>
      </dsp:txXfrm>
    </dsp:sp>
    <dsp:sp modelId="{9471865D-AA3D-4556-8487-A6014090CB17}">
      <dsp:nvSpPr>
        <dsp:cNvPr id="0" name=""/>
        <dsp:cNvSpPr/>
      </dsp:nvSpPr>
      <dsp:spPr>
        <a:xfrm>
          <a:off x="0" y="583845"/>
          <a:ext cx="3513551" cy="496691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Expansion of basic education</a:t>
          </a:r>
        </a:p>
      </dsp:txBody>
      <dsp:txXfrm>
        <a:off x="0" y="583845"/>
        <a:ext cx="3513551" cy="496691"/>
      </dsp:txXfrm>
    </dsp:sp>
    <dsp:sp modelId="{83A5E7F7-D202-4B93-B8EC-BD840B9CCAF2}">
      <dsp:nvSpPr>
        <dsp:cNvPr id="0" name=""/>
        <dsp:cNvSpPr/>
      </dsp:nvSpPr>
      <dsp:spPr>
        <a:xfrm>
          <a:off x="3513551" y="583845"/>
          <a:ext cx="3513551" cy="496691"/>
        </a:xfrm>
        <a:prstGeom prst="rect">
          <a:avLst/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Reduced child mortality</a:t>
          </a:r>
        </a:p>
      </dsp:txBody>
      <dsp:txXfrm>
        <a:off x="3513551" y="583845"/>
        <a:ext cx="3513551" cy="496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B6EC3-96E1-4252-AFB8-B3F170049FFD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FEE09-39B1-4402-94C6-F2A65765C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56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N=24,722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FEE09-39B1-4402-94C6-F2A65765C7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74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noted by Dr Pamela – access is still a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FEE09-39B1-4402-94C6-F2A65765C7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681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09-DF32-497A-9CCF-419BB7D08A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03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09-DF32-497A-9CCF-419BB7D08A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71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09-DF32-497A-9CCF-419BB7D08A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6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community-based ECD centres, we recommend a capitation grant of UGX50,000 per term.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09-DF32-497A-9CCF-419BB7D08A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88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FBA40-A3A9-8703-A692-55383D40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2C34-A6A0-4647-8623-EAE8540CDD93}" type="datetimeFigureOut">
              <a:rPr lang="en-GB"/>
              <a:pPr>
                <a:defRPr/>
              </a:pPr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E1CE3-A3D9-2E73-7C47-94190710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33025-6D0B-0E3F-C4FC-6359D437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E1983-77C6-43D4-B293-54662979AD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71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961AD-40FE-6B06-90EA-4A12911B0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DED1-C67E-4311-A177-7228A02EFD50}" type="datetimeFigureOut">
              <a:rPr lang="en-GB"/>
              <a:pPr>
                <a:defRPr/>
              </a:pPr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AC3C1-6DE6-A4FA-149B-1F3D0C191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3DFDE-6696-4933-2267-2D919C2D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DC2A-8249-494A-BD7E-E6C862FBCE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77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19296-A433-E0D8-370A-A924EA86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1FFA1-EE1A-4F78-85B8-1929F2FCE0FD}" type="datetimeFigureOut">
              <a:rPr lang="en-GB"/>
              <a:pPr>
                <a:defRPr/>
              </a:pPr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9E08B-BDEC-F2BC-7E22-23D5F386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D5034-1D10-7182-C7F7-D8CEC2E5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75A2-F0B4-412E-A330-949B41B43A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43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3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10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95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74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11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23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13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8711-5087-DD4A-5D19-51089B6A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A4EC-7FF5-4B17-BAED-04C11F98067F}" type="datetimeFigureOut">
              <a:rPr lang="en-GB"/>
              <a:pPr>
                <a:defRPr/>
              </a:pPr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ED3FE-4943-8B6D-3B84-47FDAD59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42711-10A7-AE6D-460C-FD7B42AB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FFCD-228A-4584-B673-7DF2716F6D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39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4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55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1A872-2389-4FC6-A29E-FC99990A22B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65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1AA61-BCF1-48FD-953F-999C5C2BE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D90137-3232-459D-9C92-13941EEF6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7FA0D-6603-438C-9D81-9E79747E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7891-1BAF-4250-A99D-E59FD33C8FD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6DAD7-A74A-44A0-A0E5-F64E07A1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04FB0-1C7C-45BE-8866-EA1DF40B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6D4-9B47-49AD-8B40-89D967FD4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938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08D13-FF92-49F0-B7F6-47806040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7DD9E-6CA9-474F-9041-8E864B626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CDCC3-CC42-45ED-B97A-1D66423D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7891-1BAF-4250-A99D-E59FD33C8FD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CF2D6-5909-4D84-9494-65353537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300BD-9A48-4B67-BA2E-6714244D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6D4-9B47-49AD-8B40-89D967FD4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9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98FD-F297-4DC4-BE26-D5F09262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1009A-212C-4229-A619-7B82F8421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01C7A-1D84-48B2-9BED-5E0601382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7891-1BAF-4250-A99D-E59FD33C8FD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B642B-53C5-4CEE-8DBB-C3F93551F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1A15C-0E75-4EB9-981D-699413DC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6D4-9B47-49AD-8B40-89D967FD4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43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6F6A-4834-4638-A94E-F277BC9C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F48C6-B31A-4027-B7AB-247B17E8A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FE951-A06F-435B-AA55-8AFFBD1C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D8964-6E0D-454C-B484-B2739E9D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7891-1BAF-4250-A99D-E59FD33C8FD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CEB4C-3B6F-4319-A98D-88A3FC28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2C2B7-A73D-4F71-A933-27C44AD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6D4-9B47-49AD-8B40-89D967FD4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887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F5C7-09E0-4835-BD42-9D2FA678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3504D-3C3B-4BFB-BA00-57C16E697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AE474-2429-4AB0-A893-4A7A36C44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F72EE-76B7-4045-8EFE-17D67114C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E2D15-DE55-497A-91C8-B8B643B1E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D8F17-FE37-4B2E-AB91-FDC573C43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7891-1BAF-4250-A99D-E59FD33C8FD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84420-8378-4B29-B115-039CE88A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B1171C-0659-4B20-838E-0C41F3B0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6D4-9B47-49AD-8B40-89D967FD4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89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58A0-0891-4889-BE29-92B853B9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DDB6E-9063-454F-B3C9-DE2A0E04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7891-1BAF-4250-A99D-E59FD33C8FD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D5696-ED05-4114-B4E7-60554C0E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9A614-1654-4686-B1FA-8061CE53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6D4-9B47-49AD-8B40-89D967FD4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072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162D9-F476-4829-B4E5-5569CCC9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7891-1BAF-4250-A99D-E59FD33C8FD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C3EE2-43AF-4029-800C-10215EFD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4AD96-63B7-4274-86F6-958496C6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6D4-9B47-49AD-8B40-89D967FD4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1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08A81-711C-1409-B7DB-A58BF8AE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5BBA-BD11-42CA-9A2A-BADFAAD1A0EB}" type="datetimeFigureOut">
              <a:rPr lang="en-GB"/>
              <a:pPr>
                <a:defRPr/>
              </a:pPr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2DCD3-78E0-DAD6-F479-FFE7C878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A437C-3137-EEB4-CCD5-0D062762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923B-5283-4510-A561-B0898051E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116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EA72-5D8D-4DFE-ADE9-0E5E9F13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2D6CB-FC4D-4E7D-899E-8FF1405C7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F9E7-7E9D-4689-8D0F-7B18869F5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809D5-25F3-42CD-9CD7-F233ACBA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7891-1BAF-4250-A99D-E59FD33C8FD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CB06E-D497-4185-BE73-BEFC821F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8FC29-4D0A-4AB3-891D-E9F379E1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6D4-9B47-49AD-8B40-89D967FD4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272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DCCC2-F75A-479D-9A27-C2ECC1C4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AD7FF-6B05-4359-870B-665684B9C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A94DC-BE89-4945-9D69-F35DD9EB6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F630B-698F-460F-BEA3-F68DD0B6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7891-1BAF-4250-A99D-E59FD33C8FD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1D97E-1B38-4EA6-B04E-A265EEAB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ED706-9A05-4562-9F08-55835EB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6D4-9B47-49AD-8B40-89D967FD4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201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6CA4-9006-4161-92EB-F09EA0BB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9566DF-1E8D-4A53-BCE5-1BFB8DA99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E520B-3AA3-4AE3-8C59-A12CC949C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7891-1BAF-4250-A99D-E59FD33C8FD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0816-8385-439E-852F-24F93234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A3691-E28A-4889-9EC5-A3D42368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6D4-9B47-49AD-8B40-89D967FD4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46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F7B69D-68D6-4633-9E9C-929969F77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65ED8-9170-442F-BB1E-D45DE13FA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10CF1-BE17-42D8-8360-770E943C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7891-1BAF-4250-A99D-E59FD33C8FD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13AC8-2BC0-4577-B3EF-4B20AA3E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C4A99-0C28-4D10-93E1-416AA3D5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6D4-9B47-49AD-8B40-89D967FD4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44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67D9F8-0F42-F261-DC43-9FF14235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C35D5-1001-4AA1-96F6-A792EBDC25B3}" type="datetimeFigureOut">
              <a:rPr lang="en-GB"/>
              <a:pPr>
                <a:defRPr/>
              </a:pPr>
              <a:t>03/05/2023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CA9920-0C92-8B5E-F788-C8A780A5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BAAFA2-38F3-5052-21CD-E5966CAB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8E12-CC5F-4BDA-AF53-D71B413D55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9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CB2B53B-3B4E-070F-8A89-20A6494E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D10CF-CBAA-41A8-9AC3-CE7A0E11C130}" type="datetimeFigureOut">
              <a:rPr lang="en-GB"/>
              <a:pPr>
                <a:defRPr/>
              </a:pPr>
              <a:t>03/05/2023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CA03FD-C26C-C2C5-84A5-9AFF617B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452489-BD96-26DE-63E5-0642ECE1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4947F-1ED0-4D24-96A7-218981E7F2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5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E34911-0BF5-7429-0A72-53FA34A6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5765-1733-4FDB-88A1-8B764C1984C5}" type="datetimeFigureOut">
              <a:rPr lang="en-GB"/>
              <a:pPr>
                <a:defRPr/>
              </a:pPr>
              <a:t>03/05/2023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4B3517-08F7-B199-C7D8-8007C4E2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09997A-AE6F-62EC-3F76-7B0CEFF9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3B4A6-1DE9-498F-909E-BCAB539B09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5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97C05C4-9D7D-6BB0-C69C-5DE432E34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06AF-5668-45C0-B9AA-E946FB18B88C}" type="datetimeFigureOut">
              <a:rPr lang="en-GB"/>
              <a:pPr>
                <a:defRPr/>
              </a:pPr>
              <a:t>03/05/2023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FBF24D-2DA9-E7A8-AE0B-C95C001C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FB2180-87B3-6943-7494-96E073F0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8FEA2-1290-47A5-B648-5607A75D1A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8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9683B1-D25E-0F01-49D7-4AB0195F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EE478-E017-4E13-B447-DB391B1CBAD2}" type="datetimeFigureOut">
              <a:rPr lang="en-GB"/>
              <a:pPr>
                <a:defRPr/>
              </a:pPr>
              <a:t>03/05/2023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84487C-865A-6C18-0AC8-6747461B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964F6B-F0A9-3327-C306-A9414C74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E2D26-77E8-4549-9F21-FF357AEADF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65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A6D775-8560-3EF6-E11F-5DEDC6A8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36CE-10EB-43C4-B41C-6569208AE45F}" type="datetimeFigureOut">
              <a:rPr lang="en-GB"/>
              <a:pPr>
                <a:defRPr/>
              </a:pPr>
              <a:t>03/05/2023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1E820C-1BBE-02C7-BE06-43702D4D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3CCEA6-CFC9-4183-43C6-4B9FE004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4233-C90D-436B-AFAA-F716091A43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17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2A4E44A-B73E-0AB4-14B3-2DFB001A6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3E064B3-A40C-D3B1-FFE2-B3C60A0E7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03C07-4CDD-45A6-C3A1-D5205E96A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B651A8-4378-40D3-BC43-4C6D4689C6EC}" type="datetimeFigureOut">
              <a:rPr lang="en-GB"/>
              <a:pPr>
                <a:defRPr/>
              </a:pPr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96A6C-E97F-9B34-D09B-42C9523EB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53796-4CDD-2233-71AF-A73C63871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C89C8C-0BDE-43F3-BEED-283BC33673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1A872-2389-4FC6-A29E-FC99990A22B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5E102-9626-4962-8D40-59F8A8B1C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3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531AF2-99E7-4179-888D-FBAD41A4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FD814-A2FE-460A-B689-A493F06ED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143A0-9C12-4C21-965B-A8448E967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07891-1BAF-4250-A99D-E59FD33C8FDE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7D1A8-0EEF-48BA-9D6D-E11C8CD1B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8611D-A96B-47B7-B919-68C9E451F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A16D4-9B47-49AD-8B40-89D967FD40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61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1" b="7760"/>
          <a:stretch/>
        </p:blipFill>
        <p:spPr>
          <a:xfrm>
            <a:off x="0" y="-1191685"/>
            <a:ext cx="12192000" cy="76845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3760" y="75655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br>
              <a:rPr lang="en-GB" sz="3600" b="1" dirty="0"/>
            </a:br>
            <a:r>
              <a:rPr lang="en-GB" altLang="en-US" sz="3900" b="1" dirty="0">
                <a:solidFill>
                  <a:srgbClr val="C00000"/>
                </a:solidFill>
                <a:latin typeface="+mn-lt"/>
              </a:rPr>
              <a:t>Accelerated Return on Investment in Education through Provision of Pre-primary Education in Uganda:</a:t>
            </a:r>
            <a:br>
              <a:rPr lang="en-GB" altLang="en-US" sz="3600" b="1" dirty="0">
                <a:solidFill>
                  <a:srgbClr val="C00000"/>
                </a:solidFill>
                <a:latin typeface="+mn-lt"/>
              </a:rPr>
            </a:br>
            <a:r>
              <a:rPr lang="en-GB" altLang="en-US" sz="3600" dirty="0">
                <a:solidFill>
                  <a:srgbClr val="C00000"/>
                </a:solidFill>
                <a:latin typeface="+mn-lt"/>
              </a:rPr>
              <a:t>Evidence from Uwezo Learning Assessments</a:t>
            </a:r>
            <a:br>
              <a:rPr lang="en-US" b="1" dirty="0"/>
            </a:b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28525" y="2456815"/>
            <a:ext cx="9144000" cy="285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Mary Goretti Nakabugo, James Urwick, Amos Kaburu &amp; Faridah Nassereka, Uwezo Uganda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The 2023 National Demographic Dividend Conference</a:t>
            </a:r>
          </a:p>
          <a:p>
            <a:pPr marL="0" indent="0" algn="ctr">
              <a:buNone/>
            </a:pPr>
            <a:r>
              <a:rPr lang="en-US" sz="2400" dirty="0"/>
              <a:t>3-4 May 2023, Hotel Africana, Kampala, Uganda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2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06792" y="5369560"/>
            <a:ext cx="2275193" cy="118872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494FDC8-781B-4B7A-9858-DA2B52983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298618"/>
              </p:ext>
            </p:extLst>
          </p:nvPr>
        </p:nvGraphicFramePr>
        <p:xfrm>
          <a:off x="1524000" y="299720"/>
          <a:ext cx="9540814" cy="5434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585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08AC3-F46B-7450-7CDB-C4632522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+mn-lt"/>
              </a:rPr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221D-48E3-2A28-5C7F-DFE56C583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Children seem to be learning faster in primary school as a result of the preschool experience.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marginal effect of the preschool experience seems to be larger than that of attending a private primary school.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But, to be sure, we need to control for other influences.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2B3FA-D3CC-4B8A-B965-4A1C1073CF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06792" y="5369560"/>
            <a:ext cx="227519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06792" y="5369560"/>
            <a:ext cx="2275193" cy="11887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A671F7C-A4DF-4E95-87C3-976CC45E7B4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Higher-level outcomes considered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233464-75D0-4907-A4B0-A6D975410D08}"/>
              </a:ext>
            </a:extLst>
          </p:cNvPr>
          <p:cNvSpPr txBox="1">
            <a:spLocks/>
          </p:cNvSpPr>
          <p:nvPr/>
        </p:nvSpPr>
        <p:spPr>
          <a:xfrm>
            <a:off x="846161" y="2101754"/>
            <a:ext cx="10507639" cy="433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Proportions of primary pupils 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in P3-P7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able to: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comprehend a short story in English (P2 level)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 a division task (dividing a two-digit number by a one-digit number, with no remainder, P2 level)</a:t>
            </a:r>
          </a:p>
        </p:txBody>
      </p:sp>
    </p:spTree>
    <p:extLst>
      <p:ext uri="{BB962C8B-B14F-4D97-AF65-F5344CB8AC3E}">
        <p14:creationId xmlns:p14="http://schemas.microsoft.com/office/powerpoint/2010/main" val="2396380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71512-F9E1-9CF3-DEF4-D05A6F13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 of competence in English reading by preschool experience and by household wealth group (2021)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8337D8-BF99-7C71-9484-515FE4435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764564"/>
              </p:ext>
            </p:extLst>
          </p:nvPr>
        </p:nvGraphicFramePr>
        <p:xfrm>
          <a:off x="2104373" y="2790092"/>
          <a:ext cx="7356152" cy="3188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0904">
                  <a:extLst>
                    <a:ext uri="{9D8B030D-6E8A-4147-A177-3AD203B41FA5}">
                      <a16:colId xmlns:a16="http://schemas.microsoft.com/office/drawing/2014/main" val="1889104300"/>
                    </a:ext>
                  </a:extLst>
                </a:gridCol>
                <a:gridCol w="1470904">
                  <a:extLst>
                    <a:ext uri="{9D8B030D-6E8A-4147-A177-3AD203B41FA5}">
                      <a16:colId xmlns:a16="http://schemas.microsoft.com/office/drawing/2014/main" val="4110348876"/>
                    </a:ext>
                  </a:extLst>
                </a:gridCol>
                <a:gridCol w="1470904">
                  <a:extLst>
                    <a:ext uri="{9D8B030D-6E8A-4147-A177-3AD203B41FA5}">
                      <a16:colId xmlns:a16="http://schemas.microsoft.com/office/drawing/2014/main" val="280524732"/>
                    </a:ext>
                  </a:extLst>
                </a:gridCol>
                <a:gridCol w="1471720">
                  <a:extLst>
                    <a:ext uri="{9D8B030D-6E8A-4147-A177-3AD203B41FA5}">
                      <a16:colId xmlns:a16="http://schemas.microsoft.com/office/drawing/2014/main" val="411777531"/>
                    </a:ext>
                  </a:extLst>
                </a:gridCol>
                <a:gridCol w="1471720">
                  <a:extLst>
                    <a:ext uri="{9D8B030D-6E8A-4147-A177-3AD203B41FA5}">
                      <a16:colId xmlns:a16="http://schemas.microsoft.com/office/drawing/2014/main" val="743430943"/>
                    </a:ext>
                  </a:extLst>
                </a:gridCol>
              </a:tblGrid>
              <a:tr h="27594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Preschool experience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Wealth group: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55900"/>
                  </a:ext>
                </a:extLst>
              </a:tr>
              <a:tr h="7281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Low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Middle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High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Total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283389"/>
                  </a:ext>
                </a:extLst>
              </a:tr>
              <a:tr h="728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0-1 years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24.5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27.6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38.8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29.5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7655895"/>
                  </a:ext>
                </a:extLst>
              </a:tr>
              <a:tr h="728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2-4 years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32.3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39.3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53.9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46.5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9701637"/>
                  </a:ext>
                </a:extLst>
              </a:tr>
              <a:tr h="728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Total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27.7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33.7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50.3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39.7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32480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389B76F-CE6D-E99C-A0FE-60B4925392A7}"/>
              </a:ext>
            </a:extLst>
          </p:cNvPr>
          <p:cNvSpPr txBox="1"/>
          <p:nvPr/>
        </p:nvSpPr>
        <p:spPr>
          <a:xfrm>
            <a:off x="2661138" y="1767217"/>
            <a:ext cx="6623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Weighted percentages are shown for children in P3-P7 and represent competence at P2 level. Sample size = 4,149</a:t>
            </a:r>
          </a:p>
        </p:txBody>
      </p:sp>
    </p:spTree>
    <p:extLst>
      <p:ext uri="{BB962C8B-B14F-4D97-AF65-F5344CB8AC3E}">
        <p14:creationId xmlns:p14="http://schemas.microsoft.com/office/powerpoint/2010/main" val="43311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3ABD-E81B-10A1-A0FA-4724C6E57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+mn-lt"/>
              </a:rPr>
              <a:t>Rate of competence in numeracy by preschool experience and by household wealth group (2021)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DC324-E125-ECA6-E1D9-8D0DB4C45E3E}"/>
              </a:ext>
            </a:extLst>
          </p:cNvPr>
          <p:cNvSpPr txBox="1"/>
          <p:nvPr/>
        </p:nvSpPr>
        <p:spPr>
          <a:xfrm>
            <a:off x="2533388" y="2081566"/>
            <a:ext cx="679850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Weighted percentages are shown for children in P3-P7 and represent competence at P2 level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. Sample size = 4,174.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382189D-5D8E-76E0-515F-D85AFF0F0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474895"/>
              </p:ext>
            </p:extLst>
          </p:nvPr>
        </p:nvGraphicFramePr>
        <p:xfrm>
          <a:off x="2192055" y="3010693"/>
          <a:ext cx="7503091" cy="2982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285">
                  <a:extLst>
                    <a:ext uri="{9D8B030D-6E8A-4147-A177-3AD203B41FA5}">
                      <a16:colId xmlns:a16="http://schemas.microsoft.com/office/drawing/2014/main" val="1595668805"/>
                    </a:ext>
                  </a:extLst>
                </a:gridCol>
                <a:gridCol w="1500285">
                  <a:extLst>
                    <a:ext uri="{9D8B030D-6E8A-4147-A177-3AD203B41FA5}">
                      <a16:colId xmlns:a16="http://schemas.microsoft.com/office/drawing/2014/main" val="2970021159"/>
                    </a:ext>
                  </a:extLst>
                </a:gridCol>
                <a:gridCol w="1500285">
                  <a:extLst>
                    <a:ext uri="{9D8B030D-6E8A-4147-A177-3AD203B41FA5}">
                      <a16:colId xmlns:a16="http://schemas.microsoft.com/office/drawing/2014/main" val="3829180283"/>
                    </a:ext>
                  </a:extLst>
                </a:gridCol>
                <a:gridCol w="1501118">
                  <a:extLst>
                    <a:ext uri="{9D8B030D-6E8A-4147-A177-3AD203B41FA5}">
                      <a16:colId xmlns:a16="http://schemas.microsoft.com/office/drawing/2014/main" val="2643229161"/>
                    </a:ext>
                  </a:extLst>
                </a:gridCol>
                <a:gridCol w="1501118">
                  <a:extLst>
                    <a:ext uri="{9D8B030D-6E8A-4147-A177-3AD203B41FA5}">
                      <a16:colId xmlns:a16="http://schemas.microsoft.com/office/drawing/2014/main" val="2599348456"/>
                    </a:ext>
                  </a:extLst>
                </a:gridCol>
              </a:tblGrid>
              <a:tr h="25218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Preschool experience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Wealth group: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040591"/>
                  </a:ext>
                </a:extLst>
              </a:tr>
              <a:tr h="6654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Low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Middle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High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Total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5811372"/>
                  </a:ext>
                </a:extLst>
              </a:tr>
              <a:tr h="665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0-1 years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41.5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42.0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51.9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44.5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9976317"/>
                  </a:ext>
                </a:extLst>
              </a:tr>
              <a:tr h="665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2-4 years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45.0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47.1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58.4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53.2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5371429"/>
                  </a:ext>
                </a:extLst>
              </a:tr>
              <a:tr h="665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Total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42.9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44.7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56.8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49.8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7618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31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EF96-039F-3DA3-2626-B4536F10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+mn-lt"/>
              </a:rPr>
              <a:t>Implications of the cross-tabulations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8D441-37AE-A66D-23C9-3C3F06D74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Within each of the three household wealth groups, having at least two years of preschool experience is consistently associated with a higher rate of competence, both in reading and in numeracy. The effect cuts across all wealth groups.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inequality of outcomes that is attributable to wealth is mitigated by preschool experience.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82169-BE8E-4018-92B0-B4026EF34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06792" y="5369560"/>
            <a:ext cx="227519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91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6576-1C9A-4CA6-9694-A0D9536D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+mn-lt"/>
              </a:rPr>
              <a:t>A research finding from further analysis of </a:t>
            </a:r>
            <a:r>
              <a:rPr lang="en-GB" b="1" dirty="0" err="1">
                <a:solidFill>
                  <a:srgbClr val="C00000"/>
                </a:solidFill>
                <a:latin typeface="+mn-lt"/>
              </a:rPr>
              <a:t>Uwezo’s</a:t>
            </a:r>
            <a:r>
              <a:rPr lang="en-GB" b="1" dirty="0">
                <a:solidFill>
                  <a:srgbClr val="C00000"/>
                </a:solidFill>
                <a:latin typeface="+mn-lt"/>
              </a:rPr>
              <a:t> 2018 assessment data: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31A2-3A4B-4195-B183-058D7567C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/>
              <a:t>A child in Uganda, aged 6-14, who has attended preschool </a:t>
            </a:r>
            <a:r>
              <a:rPr lang="en-GB" sz="3200" b="1" dirty="0"/>
              <a:t>for two years or more</a:t>
            </a:r>
            <a:r>
              <a:rPr lang="en-GB" sz="3200" dirty="0"/>
              <a:t> is 1.9 times more likely to be able to read words in English reading competence (Grade 2 level) than one who has not, and 1.6 times more likely to be able to do  subtraction, where other relevant factors are controlled.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3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200" dirty="0"/>
              <a:t>The factors controlled included grade level, private primary school and household technology.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4714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ED60-CD9D-C1FE-0606-4A007121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+mn-lt"/>
              </a:rPr>
              <a:t>Why does ECCE make a difference? Some hypotheses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F6C-A9A4-3ED6-BE83-78C943E8E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Even though many ECD centres have underqualified teachers and very limited resources: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Classes are smaller than those in P1-P3 and children receive more individual attention. This helps them to survive in P1-P3.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Children develop social skills that are beneficial for later learning.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With public investment in ECCE, these advantages could be still greater.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912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06792" y="5369560"/>
            <a:ext cx="2275193" cy="11887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22A943-3D34-4BF1-B61A-987F3AAF2AA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To make ECCE more accessible and consistent in standard, we recommend: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C5EC6B-C250-4AEA-A8E8-D8880DCB690C}"/>
              </a:ext>
            </a:extLst>
          </p:cNvPr>
          <p:cNvSpPr txBox="1">
            <a:spLocks/>
          </p:cNvSpPr>
          <p:nvPr/>
        </p:nvSpPr>
        <p:spPr>
          <a:xfrm>
            <a:off x="838200" y="19211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subsidy of non-profit preschools, with reduction of the cost to households.* 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strong role for local communities in the management of preschools.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Expanded training of teachers and assistants for this level and reasonable (not excessive) qualification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2225273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1" b="7760"/>
          <a:stretch/>
        </p:blipFill>
        <p:spPr>
          <a:xfrm>
            <a:off x="71120" y="-1191685"/>
            <a:ext cx="12120880" cy="76845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1155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accent5">
                    <a:lumMod val="75000"/>
                  </a:schemeClr>
                </a:solidFill>
              </a:rPr>
              <a:t>Thank you!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7466652" y="2650595"/>
            <a:ext cx="3259547" cy="33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4000" dirty="0"/>
              <a:t>Contact Us!</a:t>
            </a:r>
            <a:br>
              <a:rPr lang="nl-NL" altLang="en-US" sz="3400" dirty="0"/>
            </a:br>
            <a:r>
              <a:rPr lang="nl-NL" altLang="en-US" sz="1800" dirty="0"/>
              <a:t>Uwezo Uganda, </a:t>
            </a:r>
          </a:p>
          <a:p>
            <a:pPr>
              <a:buNone/>
            </a:pPr>
            <a:r>
              <a:rPr lang="en-US" sz="1800" dirty="0"/>
              <a:t>Corner House, Suite B1</a:t>
            </a:r>
          </a:p>
          <a:p>
            <a:pPr>
              <a:buNone/>
            </a:pPr>
            <a:r>
              <a:rPr lang="en-US" sz="1800" dirty="0"/>
              <a:t>Plot 436/437, </a:t>
            </a:r>
            <a:r>
              <a:rPr lang="en-US" sz="1800" dirty="0" err="1"/>
              <a:t>Mawanda</a:t>
            </a:r>
            <a:r>
              <a:rPr lang="en-US" sz="1800" dirty="0"/>
              <a:t> Road</a:t>
            </a:r>
          </a:p>
          <a:p>
            <a:pPr>
              <a:buNone/>
            </a:pPr>
            <a:r>
              <a:rPr lang="en-US" sz="1800" dirty="0" err="1"/>
              <a:t>Kamwokya</a:t>
            </a:r>
            <a:r>
              <a:rPr lang="en-US" sz="1800" dirty="0"/>
              <a:t>, Kampala</a:t>
            </a:r>
          </a:p>
          <a:p>
            <a:pPr>
              <a:buNone/>
            </a:pPr>
            <a:r>
              <a:rPr lang="en-US" sz="1800" dirty="0"/>
              <a:t>P.O Box 33275, Kampala, Uganda</a:t>
            </a:r>
          </a:p>
          <a:p>
            <a:pPr>
              <a:buNone/>
            </a:pPr>
            <a:r>
              <a:rPr lang="en-US" sz="1800" dirty="0"/>
              <a:t>Tel: +256-393-193-441</a:t>
            </a:r>
          </a:p>
          <a:p>
            <a:pPr>
              <a:buNone/>
            </a:pPr>
            <a:r>
              <a:rPr lang="en-US" sz="1800" dirty="0"/>
              <a:t>E-mail: info@uwezouganda.org</a:t>
            </a:r>
          </a:p>
          <a:p>
            <a:pPr>
              <a:buNone/>
            </a:pPr>
            <a:r>
              <a:rPr lang="en-US" sz="1800" dirty="0"/>
              <a:t>https://uwezouganda.org/</a:t>
            </a:r>
          </a:p>
        </p:txBody>
      </p:sp>
    </p:spTree>
    <p:extLst>
      <p:ext uri="{BB962C8B-B14F-4D97-AF65-F5344CB8AC3E}">
        <p14:creationId xmlns:p14="http://schemas.microsoft.com/office/powerpoint/2010/main" val="50565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FAAA-0C42-2B8E-62B6-6ABB3CAE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+mn-lt"/>
              </a:rPr>
              <a:t>Background: education and change in the age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4CA54-8474-824F-8C66-5A3B2BCD9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For low-income countries, both </a:t>
            </a:r>
            <a:r>
              <a:rPr lang="en-GB" dirty="0">
                <a:solidFill>
                  <a:srgbClr val="FF0000"/>
                </a:solidFill>
              </a:rPr>
              <a:t>improved education and a reduced child dependency ratio are important for economic growth </a:t>
            </a:r>
            <a:r>
              <a:rPr lang="en-GB" dirty="0"/>
              <a:t>(see </a:t>
            </a:r>
            <a:r>
              <a:rPr lang="en-GB" dirty="0" err="1"/>
              <a:t>Kotschy</a:t>
            </a:r>
            <a:r>
              <a:rPr lang="en-GB" dirty="0"/>
              <a:t> et al., 2020).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Education can contribute to:</a:t>
            </a:r>
          </a:p>
          <a:p>
            <a:pPr marL="514350" indent="-514350">
              <a:buAutoNum type="alphaLcParenBoth"/>
            </a:pPr>
            <a:r>
              <a:rPr lang="en-GB" dirty="0"/>
              <a:t>A reduction of the fertility rate</a:t>
            </a:r>
          </a:p>
          <a:p>
            <a:pPr marL="514350" indent="-514350">
              <a:buAutoNum type="alphaLcParenBoth"/>
            </a:pPr>
            <a:r>
              <a:rPr lang="en-GB" dirty="0"/>
              <a:t>Increased work time for parents</a:t>
            </a:r>
          </a:p>
          <a:p>
            <a:pPr marL="514350" indent="-514350">
              <a:buAutoNum type="alphaLcParenBoth"/>
            </a:pPr>
            <a:r>
              <a:rPr lang="en-GB" dirty="0"/>
              <a:t>Workforce productivity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dirty="0"/>
              <a:t>Families with fewer dependents can usually invest more per person in education.</a:t>
            </a:r>
          </a:p>
        </p:txBody>
      </p:sp>
    </p:spTree>
    <p:extLst>
      <p:ext uri="{BB962C8B-B14F-4D97-AF65-F5344CB8AC3E}">
        <p14:creationId xmlns:p14="http://schemas.microsoft.com/office/powerpoint/2010/main" val="82900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F31B6-2B15-41C4-963B-0D0577C6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from the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E6CA0-4F16-4107-9F3E-C44DB6101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 cycle approach:- Planners: Are we looking for the populations we are planning for? Majority of them are children!</a:t>
            </a:r>
          </a:p>
          <a:p>
            <a:r>
              <a:rPr lang="en-US" dirty="0"/>
              <a:t>We need to plan for this population</a:t>
            </a:r>
          </a:p>
          <a:p>
            <a:r>
              <a:rPr lang="en-US" dirty="0"/>
              <a:t>Are the developers aware of the needs of the population?</a:t>
            </a:r>
          </a:p>
          <a:p>
            <a:r>
              <a:rPr lang="en-US" dirty="0"/>
              <a:t>We tend to plan nationally, but we need to be mindful of the peculiarities of different districts</a:t>
            </a:r>
          </a:p>
          <a:p>
            <a:r>
              <a:rPr lang="en-US" dirty="0"/>
              <a:t>78% of our population is below 30 years</a:t>
            </a:r>
          </a:p>
          <a:p>
            <a:r>
              <a:rPr lang="en-US" dirty="0"/>
              <a:t>Key sectors for harnessing DD: Health, education, </a:t>
            </a:r>
            <a:r>
              <a:rPr lang="en-US" dirty="0" err="1"/>
              <a:t>Labour</a:t>
            </a:r>
            <a:r>
              <a:rPr lang="en-US" dirty="0"/>
              <a:t> market, Women empowerment, Maternal and child health, governance</a:t>
            </a:r>
          </a:p>
        </p:txBody>
      </p:sp>
    </p:spTree>
    <p:extLst>
      <p:ext uri="{BB962C8B-B14F-4D97-AF65-F5344CB8AC3E}">
        <p14:creationId xmlns:p14="http://schemas.microsoft.com/office/powerpoint/2010/main" val="1466872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90885-008C-49D4-B2D0-3EE4C769A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050"/>
            <a:ext cx="11353800" cy="569595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dirty="0"/>
              <a:t>We need to change the way we are teaching children, invest in ECD, invest in vocational education, devise strategies to retain children school for at least 13 years</a:t>
            </a:r>
          </a:p>
          <a:p>
            <a:pPr>
              <a:buFontTx/>
              <a:buChar char="-"/>
            </a:pPr>
            <a:r>
              <a:rPr lang="en-US" dirty="0"/>
              <a:t>Now we plan by program not sectors (NDPIII)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Hon. </a:t>
            </a:r>
            <a:r>
              <a:rPr lang="en-US" dirty="0" err="1">
                <a:solidFill>
                  <a:srgbClr val="FF0000"/>
                </a:solidFill>
              </a:rPr>
              <a:t>Omagollo</a:t>
            </a:r>
            <a:r>
              <a:rPr lang="en-US" dirty="0">
                <a:solidFill>
                  <a:srgbClr val="FF0000"/>
                </a:solidFill>
              </a:rPr>
              <a:t> of </a:t>
            </a:r>
            <a:r>
              <a:rPr lang="en-US" dirty="0" err="1">
                <a:solidFill>
                  <a:srgbClr val="FF0000"/>
                </a:solidFill>
              </a:rPr>
              <a:t>Bungokho</a:t>
            </a:r>
            <a:r>
              <a:rPr lang="en-US" dirty="0"/>
              <a:t>: When are we going to decentralize such conferences to address the real people who are facing these challenges</a:t>
            </a:r>
          </a:p>
          <a:p>
            <a:pPr>
              <a:buFontTx/>
              <a:buChar char="-"/>
            </a:pPr>
            <a:r>
              <a:rPr lang="en-US" dirty="0"/>
              <a:t>It is multi-sectoral – but how do we move to create the linkages?</a:t>
            </a:r>
          </a:p>
          <a:p>
            <a:pPr>
              <a:buFontTx/>
              <a:buChar char="-"/>
            </a:pPr>
            <a:r>
              <a:rPr lang="en-US" dirty="0"/>
              <a:t>Doris </a:t>
            </a:r>
            <a:r>
              <a:rPr lang="en-US" dirty="0" err="1"/>
              <a:t>Abalo</a:t>
            </a:r>
            <a:r>
              <a:rPr lang="en-US" dirty="0"/>
              <a:t>: staff gaps, parental engagement</a:t>
            </a:r>
          </a:p>
          <a:p>
            <a:pPr>
              <a:buFontTx/>
              <a:buChar char="-"/>
            </a:pPr>
            <a:r>
              <a:rPr lang="en-US" dirty="0"/>
              <a:t>Okello Fred: employment: retirement age limit should be reduced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Hon  Donald</a:t>
            </a:r>
            <a:r>
              <a:rPr lang="en-US" dirty="0"/>
              <a:t>: National consultations are being done at the tail end of the planning process. What are the implications of the homosexuality bill?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Pastor </a:t>
            </a:r>
            <a:r>
              <a:rPr lang="en-US" dirty="0" err="1">
                <a:solidFill>
                  <a:srgbClr val="FF0000"/>
                </a:solidFill>
              </a:rPr>
              <a:t>Mikisa</a:t>
            </a:r>
            <a:r>
              <a:rPr lang="en-US" dirty="0"/>
              <a:t>: The size of the population doesn’t matter but its quality. Religious </a:t>
            </a:r>
            <a:r>
              <a:rPr lang="en-US" dirty="0" err="1"/>
              <a:t>organisations</a:t>
            </a:r>
            <a:r>
              <a:rPr lang="en-US" dirty="0"/>
              <a:t> have a bias against contraceptives. Federalism. </a:t>
            </a:r>
          </a:p>
          <a:p>
            <a:pPr>
              <a:buFontTx/>
              <a:buChar char="-"/>
            </a:pPr>
            <a:r>
              <a:rPr lang="en-US" dirty="0" err="1"/>
              <a:t>Luyima</a:t>
            </a:r>
            <a:r>
              <a:rPr lang="en-US" dirty="0"/>
              <a:t> Moses: 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Commissioner Mondo (my </a:t>
            </a:r>
            <a:r>
              <a:rPr lang="en-US" dirty="0" err="1">
                <a:solidFill>
                  <a:srgbClr val="FF0000"/>
                </a:solidFill>
              </a:rPr>
              <a:t>Mulamu</a:t>
            </a:r>
            <a:r>
              <a:rPr lang="en-US" dirty="0">
                <a:solidFill>
                  <a:srgbClr val="FF0000"/>
                </a:solidFill>
              </a:rPr>
              <a:t>): </a:t>
            </a:r>
            <a:r>
              <a:rPr lang="en-US" dirty="0"/>
              <a:t>Family planning; parenting is critical; Put ECD in NDP111, </a:t>
            </a:r>
            <a:r>
              <a:rPr lang="en-US" dirty="0" err="1"/>
              <a:t>policywise</a:t>
            </a:r>
            <a:r>
              <a:rPr lang="en-US" dirty="0"/>
              <a:t> ECD is catered for, but not putting money in ECD. And yet evidence is in our face that investing in ECD is the way to go.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73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653D-2480-407F-908A-C22D882EC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906C-2ACF-41E2-9A83-52CD2DDB5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13 year doing in the community during school time? What is a 13 year doing in a maternity ward?</a:t>
            </a:r>
          </a:p>
          <a:p>
            <a:r>
              <a:rPr lang="en-US" dirty="0"/>
              <a:t>Instead of calling it family planning, call it planning for the family</a:t>
            </a:r>
          </a:p>
        </p:txBody>
      </p:sp>
    </p:spTree>
    <p:extLst>
      <p:ext uri="{BB962C8B-B14F-4D97-AF65-F5344CB8AC3E}">
        <p14:creationId xmlns:p14="http://schemas.microsoft.com/office/powerpoint/2010/main" val="358358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D30A1-5B60-FF23-3BBD-D81A8C99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+mn-lt"/>
              </a:rPr>
              <a:t>Path diagram for changes producing a ‘demographic dividend’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A458C51-51AE-0375-9AB8-3E49412C7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7959832"/>
              </p:ext>
            </p:extLst>
          </p:nvPr>
        </p:nvGraphicFramePr>
        <p:xfrm>
          <a:off x="2492679" y="1828799"/>
          <a:ext cx="7027103" cy="437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116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CEE5C-5417-5DE6-A36B-21958823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+mn-lt"/>
              </a:rPr>
              <a:t>Uganda is far from meeting the requirements for rapid economic growth and development: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5921-3E63-F560-D538-00C4581AD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Primary education continues to be inefficient in the following ways:</a:t>
            </a:r>
          </a:p>
          <a:p>
            <a:pPr marL="514350" indent="-514350">
              <a:buAutoNum type="alphaLcParenBoth"/>
            </a:pPr>
            <a:r>
              <a:rPr lang="en-GB" sz="2400" dirty="0"/>
              <a:t>Achievement of basic literacy and numeracy is delayed and incomplete, as shown by </a:t>
            </a:r>
            <a:r>
              <a:rPr lang="en-GB" sz="2400" dirty="0" err="1"/>
              <a:t>Uwezo</a:t>
            </a:r>
            <a:r>
              <a:rPr lang="en-GB" sz="2400" dirty="0"/>
              <a:t> assessments. This delays the transition from school to work.</a:t>
            </a:r>
          </a:p>
          <a:p>
            <a:pPr marL="514350" indent="-514350">
              <a:buAutoNum type="alphaLcParenBoth"/>
            </a:pPr>
            <a:r>
              <a:rPr lang="en-GB" sz="2400" dirty="0"/>
              <a:t>Grade repetition increases costs, especially in the lower primary grades.</a:t>
            </a:r>
          </a:p>
          <a:p>
            <a:pPr marL="514350" indent="-514350">
              <a:buAutoNum type="alphaLcParenBoth"/>
            </a:pPr>
            <a:r>
              <a:rPr lang="en-GB" sz="2400" dirty="0"/>
              <a:t>The survival rate to P7 is low (32% in 2016).</a:t>
            </a:r>
          </a:p>
          <a:p>
            <a:pPr marL="514350" indent="-514350">
              <a:buAutoNum type="alphaLcParenBoth"/>
            </a:pPr>
            <a:endParaRPr lang="en-GB" sz="2400" dirty="0"/>
          </a:p>
          <a:p>
            <a:pPr marL="514350" indent="-514350">
              <a:buFont typeface="+mj-lt"/>
              <a:buAutoNum type="arabicPeriod" startAt="2"/>
            </a:pPr>
            <a:r>
              <a:rPr lang="en-GB" dirty="0"/>
              <a:t>The child dependency ratio remains very high (88.5%) and there is no national population policy.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F48D8-50C0-4E88-859E-F65BE85307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06792" y="5369560"/>
            <a:ext cx="227519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1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90FD3-913F-52FA-59AB-B340A257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+mn-lt"/>
              </a:rPr>
              <a:t>The potential value of public investment in early childhood care and education (ECCE) (for ages 3-6</a:t>
            </a:r>
            <a:r>
              <a:rPr lang="en-GB" sz="3600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B33CD-EC78-2BA8-6DC9-2D5C7EA7F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identify this kind of investment as one of the key responses to the inefficiency of primary education.</a:t>
            </a:r>
          </a:p>
          <a:p>
            <a:r>
              <a:rPr lang="en-GB" dirty="0"/>
              <a:t>Although we adopt an efficiency perspective here, we also consider that ECCE should be treated as a right of children.</a:t>
            </a:r>
          </a:p>
          <a:p>
            <a:r>
              <a:rPr lang="en-GB" dirty="0"/>
              <a:t>We focus here on the benefits of ECCE for later learning, but we do not regard school readiness as its sole purpose.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91974-DCC3-4BB1-8E6B-B6C88C0516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06792" y="5369560"/>
            <a:ext cx="227519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8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8B4B-1DAF-44EF-9ED0-83F2DE2B5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+mn-lt"/>
              </a:rPr>
              <a:t>Importance of preschools</a:t>
            </a:r>
            <a:r>
              <a:rPr lang="en-GB" b="1" dirty="0">
                <a:latin typeface="+mn-lt"/>
              </a:rPr>
              <a:t> </a:t>
            </a:r>
            <a:r>
              <a:rPr lang="en-GB" dirty="0"/>
              <a:t>- even at low cost they can make a difference to children’s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1E7A4-CC3D-4AA6-BCDD-27F08798A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General cognitive skills</a:t>
            </a:r>
          </a:p>
          <a:p>
            <a:r>
              <a:rPr lang="en-GB" sz="3200" dirty="0"/>
              <a:t>Literacy and numeracy skills</a:t>
            </a:r>
          </a:p>
          <a:p>
            <a:r>
              <a:rPr lang="en-GB" sz="3200" dirty="0"/>
              <a:t>Emotional development</a:t>
            </a:r>
          </a:p>
          <a:p>
            <a:r>
              <a:rPr lang="en-GB" sz="3200" dirty="0"/>
              <a:t>Social competence</a:t>
            </a:r>
          </a:p>
          <a:p>
            <a:r>
              <a:rPr lang="en-GB" sz="3200" dirty="0"/>
              <a:t>Physical wellbeing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7A1660-7066-4EA7-8CE8-3FDB1157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295" y="1825625"/>
            <a:ext cx="3087757" cy="3984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145733-6B65-4229-A506-4F61797F45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06792" y="5369560"/>
            <a:ext cx="227519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3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AF10-381F-4D7B-8BFF-BED0C084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2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latin typeface="+mn-lt"/>
              </a:rPr>
              <a:t>Children Aged 6-14 in Uganda: </a:t>
            </a:r>
            <a:r>
              <a:rPr lang="en-GB" b="1" dirty="0"/>
              <a:t>Est. Percentages</a:t>
            </a:r>
            <a:br>
              <a:rPr lang="en-GB" b="1" dirty="0"/>
            </a:br>
            <a:r>
              <a:rPr lang="en-GB" b="1" dirty="0"/>
              <a:t> by Years of Preschool Experience (2018)</a:t>
            </a:r>
            <a:br>
              <a:rPr lang="en-GB" b="1" dirty="0"/>
            </a:br>
            <a:endParaRPr lang="en-GB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B1953E-6D98-413C-885A-36BECDDB05D1}"/>
              </a:ext>
            </a:extLst>
          </p:cNvPr>
          <p:cNvGraphicFramePr>
            <a:graphicFrameLocks noGrp="1"/>
          </p:cNvGraphicFramePr>
          <p:nvPr/>
        </p:nvGraphicFramePr>
        <p:xfrm>
          <a:off x="2460114" y="2644082"/>
          <a:ext cx="7271772" cy="2475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157">
                  <a:extLst>
                    <a:ext uri="{9D8B030D-6E8A-4147-A177-3AD203B41FA5}">
                      <a16:colId xmlns:a16="http://schemas.microsoft.com/office/drawing/2014/main" val="946487454"/>
                    </a:ext>
                  </a:extLst>
                </a:gridCol>
                <a:gridCol w="1123307">
                  <a:extLst>
                    <a:ext uri="{9D8B030D-6E8A-4147-A177-3AD203B41FA5}">
                      <a16:colId xmlns:a16="http://schemas.microsoft.com/office/drawing/2014/main" val="229124805"/>
                    </a:ext>
                  </a:extLst>
                </a:gridCol>
                <a:gridCol w="971612">
                  <a:extLst>
                    <a:ext uri="{9D8B030D-6E8A-4147-A177-3AD203B41FA5}">
                      <a16:colId xmlns:a16="http://schemas.microsoft.com/office/drawing/2014/main" val="358823075"/>
                    </a:ext>
                  </a:extLst>
                </a:gridCol>
                <a:gridCol w="1074765">
                  <a:extLst>
                    <a:ext uri="{9D8B030D-6E8A-4147-A177-3AD203B41FA5}">
                      <a16:colId xmlns:a16="http://schemas.microsoft.com/office/drawing/2014/main" val="3838929470"/>
                    </a:ext>
                  </a:extLst>
                </a:gridCol>
                <a:gridCol w="1075524">
                  <a:extLst>
                    <a:ext uri="{9D8B030D-6E8A-4147-A177-3AD203B41FA5}">
                      <a16:colId xmlns:a16="http://schemas.microsoft.com/office/drawing/2014/main" val="3147262232"/>
                    </a:ext>
                  </a:extLst>
                </a:gridCol>
                <a:gridCol w="1469407">
                  <a:extLst>
                    <a:ext uri="{9D8B030D-6E8A-4147-A177-3AD203B41FA5}">
                      <a16:colId xmlns:a16="http://schemas.microsoft.com/office/drawing/2014/main" val="3566387975"/>
                    </a:ext>
                  </a:extLst>
                </a:gridCol>
              </a:tblGrid>
              <a:tr h="12458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No. Years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3+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Total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542618"/>
                  </a:ext>
                </a:extLst>
              </a:tr>
              <a:tr h="12293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Percentage</a:t>
                      </a:r>
                      <a:endParaRPr lang="en-GB" sz="11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38.3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12.7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17.2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31.8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100.0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697542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E6DCDC4-8180-48F6-BB37-07CD6DAFC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06792" y="5369560"/>
            <a:ext cx="227519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9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8745C-3C2D-4444-B4B7-A1B1036F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Challenges</a:t>
            </a:r>
            <a:r>
              <a:rPr lang="en-GB" sz="3600" b="1" dirty="0">
                <a:solidFill>
                  <a:srgbClr val="C00000"/>
                </a:solidFill>
                <a:latin typeface="+mn-lt"/>
              </a:rPr>
              <a:t> of early childhood care and education (ECD/ECCE) in Uganda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D6767-9F52-4065-A089-3744DED44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Provision is explicitly left to private providers (Education Act of 2008)</a:t>
            </a:r>
          </a:p>
          <a:p>
            <a:r>
              <a:rPr lang="en-GB" dirty="0"/>
              <a:t>Many households cannot afford preschool fees</a:t>
            </a:r>
          </a:p>
          <a:p>
            <a:r>
              <a:rPr lang="en-GB" dirty="0"/>
              <a:t>The quality of the service is very varied</a:t>
            </a:r>
          </a:p>
          <a:p>
            <a:r>
              <a:rPr lang="en-GB" dirty="0"/>
              <a:t>Much of the training of staff is left to private providers</a:t>
            </a:r>
          </a:p>
          <a:p>
            <a:r>
              <a:rPr lang="en-GB" dirty="0"/>
              <a:t>Regulation and supervision is weak: many preschools are not registered or officially recorded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90BAD-03A2-4E81-8BC2-B0023B53AA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06792" y="5369560"/>
            <a:ext cx="227519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8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4" b="13817"/>
          <a:stretch/>
        </p:blipFill>
        <p:spPr>
          <a:xfrm>
            <a:off x="506792" y="5369560"/>
            <a:ext cx="2275193" cy="11887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A671F7C-A4DF-4E95-87C3-976CC45E7B4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Lower-level outcomes considered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233464-75D0-4907-A4B0-A6D975410D08}"/>
              </a:ext>
            </a:extLst>
          </p:cNvPr>
          <p:cNvSpPr txBox="1">
            <a:spLocks/>
          </p:cNvSpPr>
          <p:nvPr/>
        </p:nvSpPr>
        <p:spPr>
          <a:xfrm>
            <a:off x="846161" y="2101754"/>
            <a:ext cx="10507639" cy="433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Proportions of primary pupils aged 6-14 able to: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words in English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simple subtraction (without borrowing)</a:t>
            </a:r>
          </a:p>
        </p:txBody>
      </p:sp>
    </p:spTree>
    <p:extLst>
      <p:ext uri="{BB962C8B-B14F-4D97-AF65-F5344CB8AC3E}">
        <p14:creationId xmlns:p14="http://schemas.microsoft.com/office/powerpoint/2010/main" val="476366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1431</Words>
  <Application>Microsoft Office PowerPoint</Application>
  <PresentationFormat>Widescreen</PresentationFormat>
  <Paragraphs>186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MS PGothic</vt:lpstr>
      <vt:lpstr>STZhongsong</vt:lpstr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  Accelerated Return on Investment in Education through Provision of Pre-primary Education in Uganda: Evidence from Uwezo Learning Assessments  </vt:lpstr>
      <vt:lpstr>Background: education and change in the age structure</vt:lpstr>
      <vt:lpstr>Path diagram for changes producing a ‘demographic dividend’</vt:lpstr>
      <vt:lpstr>Uganda is far from meeting the requirements for rapid economic growth and development:</vt:lpstr>
      <vt:lpstr>The potential value of public investment in early childhood care and education (ECCE) (for ages 3-6)</vt:lpstr>
      <vt:lpstr>Importance of preschools - even at low cost they can make a difference to children’s</vt:lpstr>
      <vt:lpstr>Children Aged 6-14 in Uganda: Est. Percentages  by Years of Preschool Experience (2018) </vt:lpstr>
      <vt:lpstr>Challenges of early childhood care and education (ECD/ECCE) in Uganda</vt:lpstr>
      <vt:lpstr>PowerPoint Presentation</vt:lpstr>
      <vt:lpstr>PowerPoint Presentation</vt:lpstr>
      <vt:lpstr>Implications</vt:lpstr>
      <vt:lpstr>PowerPoint Presentation</vt:lpstr>
      <vt:lpstr>Rate of competence in English reading by preschool experience and by household wealth group (2021)</vt:lpstr>
      <vt:lpstr>Rate of competence in numeracy by preschool experience and by household wealth group (2021)</vt:lpstr>
      <vt:lpstr>Implications of the cross-tabulations</vt:lpstr>
      <vt:lpstr>A research finding from further analysis of Uwezo’s 2018 assessment data: </vt:lpstr>
      <vt:lpstr>Why does ECCE make a difference? Some hypotheses</vt:lpstr>
      <vt:lpstr>PowerPoint Presentation</vt:lpstr>
      <vt:lpstr>Thank you!</vt:lpstr>
      <vt:lpstr>Comments from the presentations</vt:lpstr>
      <vt:lpstr>PowerPoint Presentation</vt:lpstr>
      <vt:lpstr>Final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ACCELERATED RETURN ON INVESTMENT IN EDUCATION THROUGH PROVISION OF PRE-PRIMARY EDUCATION IN UGANDA:</dc:title>
  <cp:lastModifiedBy>Mary Goretti Nakabugo</cp:lastModifiedBy>
  <cp:revision>38</cp:revision>
  <dcterms:created xsi:type="dcterms:W3CDTF">2023-04-24T11:17:56Z</dcterms:created>
  <dcterms:modified xsi:type="dcterms:W3CDTF">2023-05-04T02:11:20Z</dcterms:modified>
</cp:coreProperties>
</file>